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</p:sldIdLst>
  <p:sldSz cx="12192000" cy="68580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Open Sans SemiBold" panose="020B0604020202020204" charset="0"/>
      <p:regular r:id="rId21"/>
      <p:bold r:id="rId22"/>
      <p:italic r:id="rId23"/>
      <p:boldItalic r:id="rId24"/>
    </p:embeddedFont>
    <p:embeddedFont>
      <p:font typeface="Montserrat" panose="020B0604020202020204" charset="0"/>
      <p:regular r:id="rId25"/>
      <p:bold r:id="rId26"/>
      <p:italic r:id="rId27"/>
      <p:boldItalic r:id="rId28"/>
    </p:embeddedFont>
    <p:embeddedFont>
      <p:font typeface="Open Sans" panose="020B0604020202020204" charset="0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10" initials="W" lastIdx="0" clrIdx="0">
    <p:extLst>
      <p:ext uri="{19B8F6BF-5375-455C-9EA6-DF929625EA0E}">
        <p15:presenceInfo xmlns:p15="http://schemas.microsoft.com/office/powerpoint/2012/main" userId="WIN10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D072"/>
    <a:srgbClr val="E0A96D"/>
    <a:srgbClr val="F8DC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B509607-568C-4A15-8075-E1802B0D0779}">
  <a:tblStyle styleId="{CB509607-568C-4A15-8075-E1802B0D0779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35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f3fac7b82b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0" name="Google Shape;180;g3f3fac7b82b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21.png"/><Relationship Id="rId5" Type="http://schemas.openxmlformats.org/officeDocument/2006/relationships/image" Target="../media/image16.png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4" Type="http://schemas.openxmlformats.org/officeDocument/2006/relationships/image" Target="../media/image15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9.png"/><Relationship Id="rId3" Type="http://schemas.openxmlformats.org/officeDocument/2006/relationships/image" Target="../media/image1.png"/><Relationship Id="rId7" Type="http://schemas.openxmlformats.org/officeDocument/2006/relationships/image" Target="../media/image26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28.png"/><Relationship Id="rId5" Type="http://schemas.openxmlformats.org/officeDocument/2006/relationships/image" Target="../media/image16.png"/><Relationship Id="rId15" Type="http://schemas.openxmlformats.org/officeDocument/2006/relationships/image" Target="../media/image31.png"/><Relationship Id="rId10" Type="http://schemas.openxmlformats.org/officeDocument/2006/relationships/image" Target="../media/image20.png"/><Relationship Id="rId4" Type="http://schemas.openxmlformats.org/officeDocument/2006/relationships/image" Target="../media/image15.png"/><Relationship Id="rId9" Type="http://schemas.openxmlformats.org/officeDocument/2006/relationships/image" Target="../media/image27.png"/><Relationship Id="rId1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1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4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10423" y="6457950"/>
            <a:ext cx="4981575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 txBox="1"/>
          <p:nvPr/>
        </p:nvSpPr>
        <p:spPr>
          <a:xfrm>
            <a:off x="2931369" y="2070938"/>
            <a:ext cx="6329257" cy="1274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es-ES" sz="3600" b="1" dirty="0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6° Encuentro: La pantalla también es la escuela</a:t>
            </a:r>
            <a:endParaRPr lang="es-AR" dirty="0"/>
          </a:p>
        </p:txBody>
      </p:sp>
      <p:sp>
        <p:nvSpPr>
          <p:cNvPr id="87" name="Google Shape;87;p13"/>
          <p:cNvSpPr txBox="1"/>
          <p:nvPr/>
        </p:nvSpPr>
        <p:spPr>
          <a:xfrm>
            <a:off x="2553563" y="3545998"/>
            <a:ext cx="7084868" cy="7271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996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575" b="0" i="0" u="none" strike="noStrike" cap="none" dirty="0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Estrategias y marcos de protección para el rol docente frente a situaciones de </a:t>
            </a:r>
            <a:r>
              <a:rPr lang="es-AR" sz="1575" b="0" i="0" u="none" strike="noStrike" cap="none" dirty="0" smtClean="0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violencia digital</a:t>
            </a:r>
            <a:r>
              <a:rPr lang="es-AR" sz="1575" b="0" i="0" u="none" strike="noStrike" cap="none" dirty="0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, bullying y ciberbullying.</a:t>
            </a:r>
            <a:endParaRPr lang="es-AR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EF8817B-C2DD-4F72-B4D6-E2C42F2E21D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493" t="75391" r="35184"/>
          <a:stretch/>
        </p:blipFill>
        <p:spPr>
          <a:xfrm>
            <a:off x="7540052" y="115626"/>
            <a:ext cx="4651948" cy="1390886"/>
          </a:xfrm>
          <a:prstGeom prst="rect">
            <a:avLst/>
          </a:prstGeom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71193B8F-6BC3-4EF1-8498-52E4F47AF1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" y="64008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AR" sz="1200" b="1" i="0" u="none" strike="noStrike" cap="none" normalizeH="0" baseline="0" dirty="0">
                <a:ln>
                  <a:noFill/>
                </a:ln>
                <a:solidFill>
                  <a:srgbClr val="003366"/>
                </a:solidFill>
                <a:effectLst/>
                <a:latin typeface="Open Sans" panose="020B0604020202020204" charset="0"/>
              </a:rPr>
              <a:t>Departamento de Apoyo Institucional - Ministerio de Educación</a:t>
            </a:r>
            <a:r>
              <a:rPr kumimoji="0" lang="es-AR" altLang="es-A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s-AR" altLang="es-A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2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2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606274"/>
            <a:ext cx="3524250" cy="3337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33875" y="2606274"/>
            <a:ext cx="3524250" cy="3323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2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96250" y="2606274"/>
            <a:ext cx="3524250" cy="3323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22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287000" y="476250"/>
            <a:ext cx="133350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22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09625" y="2872978"/>
            <a:ext cx="1562100" cy="20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22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09625" y="3196828"/>
            <a:ext cx="523875" cy="523875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22"/>
          <p:cNvSpPr txBox="1"/>
          <p:nvPr/>
        </p:nvSpPr>
        <p:spPr>
          <a:xfrm>
            <a:off x="1381125" y="3358753"/>
            <a:ext cx="18402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Clima y Acuerdos</a:t>
            </a:r>
            <a:endParaRPr/>
          </a:p>
        </p:txBody>
      </p:sp>
      <p:sp>
        <p:nvSpPr>
          <p:cNvPr id="212" name="Google Shape;212;p22"/>
          <p:cNvSpPr txBox="1"/>
          <p:nvPr/>
        </p:nvSpPr>
        <p:spPr>
          <a:xfrm>
            <a:off x="809625" y="3682603"/>
            <a:ext cx="3048000" cy="2186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b="0" i="0" u="none" strike="noStrike" cap="none" dirty="0" smtClean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Construcción participativa de  Acuerdos Escolares de Convivencia (AEC). Observación activa de dinámicas grupales, detección temprana de</a:t>
            </a:r>
            <a:r>
              <a:rPr lang="es-AR" dirty="0" smtClean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 problemas </a:t>
            </a:r>
            <a:r>
              <a:rPr lang="es-AR" b="0" i="0" u="none" strike="noStrike" cap="none" dirty="0" smtClean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 y desnaturalización de bromas hirientes.</a:t>
            </a:r>
            <a:endParaRPr lang="es-AR" dirty="0"/>
          </a:p>
        </p:txBody>
      </p:sp>
      <p:pic>
        <p:nvPicPr>
          <p:cNvPr id="213" name="Google Shape;213;p22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572000" y="2872978"/>
            <a:ext cx="1895475" cy="20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22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572000" y="3196828"/>
            <a:ext cx="523875" cy="523875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2"/>
          <p:cNvSpPr txBox="1"/>
          <p:nvPr/>
        </p:nvSpPr>
        <p:spPr>
          <a:xfrm>
            <a:off x="5143500" y="3358753"/>
            <a:ext cx="16602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Cese Inmediato</a:t>
            </a:r>
            <a:endParaRPr/>
          </a:p>
        </p:txBody>
      </p:sp>
      <p:sp>
        <p:nvSpPr>
          <p:cNvPr id="216" name="Google Shape;216;p22"/>
          <p:cNvSpPr txBox="1"/>
          <p:nvPr/>
        </p:nvSpPr>
        <p:spPr>
          <a:xfrm>
            <a:off x="4572000" y="3682603"/>
            <a:ext cx="3048000" cy="1874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b="0" i="0" u="none" strike="noStrike" cap="none" dirty="0" smtClean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Interrupción firme e inmediata de la agresión. Separación de las partes en espacios seguros y neutros. Contención emocional serena sin emitir juicios ni confrontar a los involucrados.</a:t>
            </a:r>
            <a:endParaRPr lang="es-AR" dirty="0"/>
          </a:p>
        </p:txBody>
      </p:sp>
      <p:pic>
        <p:nvPicPr>
          <p:cNvPr id="217" name="Google Shape;217;p22" descr="image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8334375" y="2872978"/>
            <a:ext cx="1743075" cy="20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22" descr="image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8334375" y="3196828"/>
            <a:ext cx="523875" cy="523875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22"/>
          <p:cNvSpPr txBox="1"/>
          <p:nvPr/>
        </p:nvSpPr>
        <p:spPr>
          <a:xfrm>
            <a:off x="8905875" y="3358753"/>
            <a:ext cx="23604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Registro y </a:t>
            </a:r>
            <a:r>
              <a:rPr lang="en-US" sz="1500" b="1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Seguimiento</a:t>
            </a:r>
            <a:endParaRPr/>
          </a:p>
        </p:txBody>
      </p:sp>
      <p:sp>
        <p:nvSpPr>
          <p:cNvPr id="220" name="Google Shape;220;p22"/>
          <p:cNvSpPr txBox="1"/>
          <p:nvPr/>
        </p:nvSpPr>
        <p:spPr>
          <a:xfrm>
            <a:off x="8334375" y="3682603"/>
            <a:ext cx="3048000" cy="1874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b="0" i="0" u="none" strike="noStrike" cap="none" dirty="0" smtClean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Confección de acta de situaciones complejas. Notificación a familias, citación al equipo territorial (DAI) y aplicación de medidas pedagógicas reparadoras (no punitivas, ni expulsivas).</a:t>
            </a:r>
            <a:endParaRPr lang="es-AR" dirty="0"/>
          </a:p>
        </p:txBody>
      </p:sp>
      <p:pic>
        <p:nvPicPr>
          <p:cNvPr id="221" name="Google Shape;221;p22" descr="image.p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919162" y="3306365"/>
            <a:ext cx="3048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22" descr="image.pn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4681537" y="3306365"/>
            <a:ext cx="3048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22" descr="image.png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8443912" y="3306365"/>
            <a:ext cx="304800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22"/>
          <p:cNvSpPr txBox="1"/>
          <p:nvPr/>
        </p:nvSpPr>
        <p:spPr>
          <a:xfrm>
            <a:off x="571500" y="476250"/>
            <a:ext cx="110490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 b="1">
                <a:solidFill>
                  <a:srgbClr val="003366"/>
                </a:solidFill>
                <a:latin typeface="Open Sans"/>
                <a:ea typeface="Open Sans"/>
                <a:cs typeface="Open Sans"/>
                <a:sym typeface="Open Sans"/>
              </a:rPr>
              <a:t>Departamento de Apoyo Institucional - Ministerio de Educación</a:t>
            </a:r>
            <a:endParaRPr/>
          </a:p>
        </p:txBody>
      </p:sp>
      <p:sp>
        <p:nvSpPr>
          <p:cNvPr id="225" name="Google Shape;225;p22"/>
          <p:cNvSpPr/>
          <p:nvPr/>
        </p:nvSpPr>
        <p:spPr>
          <a:xfrm>
            <a:off x="571500" y="790575"/>
            <a:ext cx="110490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22"/>
          <p:cNvSpPr txBox="1"/>
          <p:nvPr/>
        </p:nvSpPr>
        <p:spPr>
          <a:xfrm>
            <a:off x="571500" y="1703188"/>
            <a:ext cx="116016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50" b="1" i="0" u="none" strike="noStrike" cap="none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Violencia Física: Estrategias</a:t>
            </a:r>
            <a:endParaRPr/>
          </a:p>
        </p:txBody>
      </p:sp>
      <p:sp>
        <p:nvSpPr>
          <p:cNvPr id="227" name="Google Shape;227;p22"/>
          <p:cNvSpPr/>
          <p:nvPr/>
        </p:nvSpPr>
        <p:spPr>
          <a:xfrm>
            <a:off x="5762625" y="1162050"/>
            <a:ext cx="666750" cy="38100"/>
          </a:xfrm>
          <a:prstGeom prst="roundRect">
            <a:avLst>
              <a:gd name="adj" fmla="val 50000"/>
            </a:avLst>
          </a:prstGeom>
          <a:solidFill>
            <a:srgbClr val="E0A96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Google Shape;232;p2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2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606275"/>
            <a:ext cx="3524250" cy="3409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2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33875" y="2606275"/>
            <a:ext cx="3524250" cy="3409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2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96250" y="2606275"/>
            <a:ext cx="3524250" cy="3409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23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287000" y="476250"/>
            <a:ext cx="133350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23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09625" y="2872978"/>
            <a:ext cx="1581150" cy="20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23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09625" y="3196828"/>
            <a:ext cx="523875" cy="523875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23"/>
          <p:cNvSpPr txBox="1"/>
          <p:nvPr/>
        </p:nvSpPr>
        <p:spPr>
          <a:xfrm>
            <a:off x="1362075" y="3358753"/>
            <a:ext cx="18603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Educación Digital</a:t>
            </a:r>
            <a:endParaRPr/>
          </a:p>
        </p:txBody>
      </p:sp>
      <p:pic>
        <p:nvPicPr>
          <p:cNvPr id="240" name="Google Shape;240;p23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572000" y="2872978"/>
            <a:ext cx="1724025" cy="20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23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572000" y="3196828"/>
            <a:ext cx="523875" cy="523875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23"/>
          <p:cNvSpPr txBox="1"/>
          <p:nvPr/>
        </p:nvSpPr>
        <p:spPr>
          <a:xfrm>
            <a:off x="5124450" y="3358753"/>
            <a:ext cx="22302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Prueba y Contención</a:t>
            </a:r>
            <a:endParaRPr/>
          </a:p>
        </p:txBody>
      </p:sp>
      <p:pic>
        <p:nvPicPr>
          <p:cNvPr id="243" name="Google Shape;243;p23" descr="image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8334375" y="2872978"/>
            <a:ext cx="1895475" cy="20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23" descr="image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8334375" y="3196828"/>
            <a:ext cx="523875" cy="523875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23"/>
          <p:cNvSpPr txBox="1"/>
          <p:nvPr/>
        </p:nvSpPr>
        <p:spPr>
          <a:xfrm>
            <a:off x="8886825" y="3358753"/>
            <a:ext cx="24204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Protección y Denuncia</a:t>
            </a:r>
            <a:endParaRPr/>
          </a:p>
        </p:txBody>
      </p:sp>
      <p:pic>
        <p:nvPicPr>
          <p:cNvPr id="246" name="Google Shape;246;p23" descr="image.p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881062" y="3306365"/>
            <a:ext cx="3810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23" descr="image.pn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4662487" y="3306365"/>
            <a:ext cx="3429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23" descr="image.png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8443912" y="3306365"/>
            <a:ext cx="304800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23"/>
          <p:cNvSpPr txBox="1"/>
          <p:nvPr/>
        </p:nvSpPr>
        <p:spPr>
          <a:xfrm>
            <a:off x="571500" y="476250"/>
            <a:ext cx="110490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 b="1">
                <a:solidFill>
                  <a:srgbClr val="003366"/>
                </a:solidFill>
                <a:latin typeface="Open Sans"/>
                <a:ea typeface="Open Sans"/>
                <a:cs typeface="Open Sans"/>
                <a:sym typeface="Open Sans"/>
              </a:rPr>
              <a:t>Departamento de Apoyo Institucional - Ministerio de Educación</a:t>
            </a:r>
            <a:endParaRPr/>
          </a:p>
        </p:txBody>
      </p:sp>
      <p:sp>
        <p:nvSpPr>
          <p:cNvPr id="250" name="Google Shape;250;p23"/>
          <p:cNvSpPr/>
          <p:nvPr/>
        </p:nvSpPr>
        <p:spPr>
          <a:xfrm>
            <a:off x="571500" y="790575"/>
            <a:ext cx="110490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23"/>
          <p:cNvSpPr txBox="1"/>
          <p:nvPr/>
        </p:nvSpPr>
        <p:spPr>
          <a:xfrm>
            <a:off x="571500" y="1636513"/>
            <a:ext cx="116016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50" b="1" i="0" u="none" strike="noStrike" cap="none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Entorno Digital: Estrategias</a:t>
            </a:r>
            <a:endParaRPr/>
          </a:p>
        </p:txBody>
      </p:sp>
      <p:sp>
        <p:nvSpPr>
          <p:cNvPr id="252" name="Google Shape;252;p23"/>
          <p:cNvSpPr txBox="1"/>
          <p:nvPr/>
        </p:nvSpPr>
        <p:spPr>
          <a:xfrm>
            <a:off x="809625" y="3663553"/>
            <a:ext cx="3048000" cy="14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Promoción de la ciudadanía digital responsable, huella digital y privacidad en las TICs. Talleres preventivos sobre </a:t>
            </a:r>
            <a:r>
              <a:rPr lang="en-US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violencia digital</a:t>
            </a:r>
            <a:r>
              <a:rPr lang="en-US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 y uso </a:t>
            </a:r>
            <a:r>
              <a:rPr lang="en-US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responsable</a:t>
            </a:r>
            <a:r>
              <a:rPr lang="en-US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 de redes sociales</a:t>
            </a:r>
            <a:r>
              <a:rPr lang="en-US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/>
          </a:p>
        </p:txBody>
      </p:sp>
      <p:sp>
        <p:nvSpPr>
          <p:cNvPr id="253" name="Google Shape;253;p23"/>
          <p:cNvSpPr txBox="1"/>
          <p:nvPr/>
        </p:nvSpPr>
        <p:spPr>
          <a:xfrm>
            <a:off x="4572000" y="3663553"/>
            <a:ext cx="3048000" cy="14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Escucha confidencial. Captura y preservación formal de la evidencia digital (chats, capturas, URLs). Se debe evitar la difusión masiva y </a:t>
            </a:r>
            <a:r>
              <a:rPr lang="en-US" b="1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NUNCA </a:t>
            </a:r>
            <a:r>
              <a:rPr lang="en-US" b="1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revictimizar</a:t>
            </a:r>
            <a:r>
              <a:rPr lang="en-US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/>
          </a:p>
        </p:txBody>
      </p:sp>
      <p:sp>
        <p:nvSpPr>
          <p:cNvPr id="254" name="Google Shape;254;p23"/>
          <p:cNvSpPr txBox="1"/>
          <p:nvPr/>
        </p:nvSpPr>
        <p:spPr>
          <a:xfrm>
            <a:off x="8334375" y="3663553"/>
            <a:ext cx="3048000" cy="209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Aviso a tutores. Ante </a:t>
            </a:r>
            <a:r>
              <a:rPr lang="en-US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situaciones de acoso</a:t>
            </a:r>
            <a:r>
              <a:rPr lang="en-US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, denuncia penal </a:t>
            </a:r>
            <a:r>
              <a:rPr lang="en-US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(canal de denuncia en la página del Ministerio de Educación)</a:t>
            </a:r>
            <a:r>
              <a:rPr lang="en-US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. Acompañamiento</a:t>
            </a:r>
            <a:r>
              <a:rPr lang="en-US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 pedagógico flexible </a:t>
            </a:r>
            <a:r>
              <a:rPr lang="en-US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 intervención con el grupo para desamplificar el daño.</a:t>
            </a:r>
            <a:endParaRPr/>
          </a:p>
        </p:txBody>
      </p:sp>
      <p:sp>
        <p:nvSpPr>
          <p:cNvPr id="255" name="Google Shape;255;p23"/>
          <p:cNvSpPr/>
          <p:nvPr/>
        </p:nvSpPr>
        <p:spPr>
          <a:xfrm>
            <a:off x="5762625" y="1162050"/>
            <a:ext cx="666750" cy="38100"/>
          </a:xfrm>
          <a:prstGeom prst="roundRect">
            <a:avLst>
              <a:gd name="adj" fmla="val 50000"/>
            </a:avLst>
          </a:prstGeom>
          <a:solidFill>
            <a:srgbClr val="E0A96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Google Shape;260;p2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2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4257675"/>
            <a:ext cx="2593507" cy="1724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2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407425" y="2216100"/>
            <a:ext cx="2541239" cy="156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24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59993" y="4257675"/>
            <a:ext cx="2593507" cy="14349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24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079262" y="2216100"/>
            <a:ext cx="2541239" cy="156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24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287000" y="476250"/>
            <a:ext cx="1333500" cy="219075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24"/>
          <p:cNvSpPr/>
          <p:nvPr/>
        </p:nvSpPr>
        <p:spPr>
          <a:xfrm>
            <a:off x="571500" y="4000500"/>
            <a:ext cx="11049000" cy="38100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24"/>
          <p:cNvSpPr txBox="1"/>
          <p:nvPr/>
        </p:nvSpPr>
        <p:spPr>
          <a:xfrm>
            <a:off x="677990" y="4419600"/>
            <a:ext cx="2328300" cy="2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575" b="1" i="0" u="none" strike="noStrike" cap="none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1. Detección</a:t>
            </a:r>
            <a:endParaRPr lang="es-AR" sz="1700"/>
          </a:p>
        </p:txBody>
      </p:sp>
      <p:sp>
        <p:nvSpPr>
          <p:cNvPr id="268" name="Google Shape;268;p24"/>
          <p:cNvSpPr txBox="1"/>
          <p:nvPr/>
        </p:nvSpPr>
        <p:spPr>
          <a:xfrm>
            <a:off x="733425" y="4667250"/>
            <a:ext cx="2217300" cy="908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312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Identificación inicial o recepción de la demanda por cualquier actor escolar.</a:t>
            </a:r>
            <a:endParaRPr lang="es-AR" sz="1700"/>
          </a:p>
        </p:txBody>
      </p:sp>
      <p:sp>
        <p:nvSpPr>
          <p:cNvPr id="269" name="Google Shape;269;p24"/>
          <p:cNvSpPr txBox="1"/>
          <p:nvPr/>
        </p:nvSpPr>
        <p:spPr>
          <a:xfrm>
            <a:off x="3513910" y="2393156"/>
            <a:ext cx="2328300" cy="2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575" b="1" i="0" u="none" strike="noStrike" cap="none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2. Contención</a:t>
            </a:r>
            <a:endParaRPr lang="es-AR" sz="1700"/>
          </a:p>
        </p:txBody>
      </p:sp>
      <p:sp>
        <p:nvSpPr>
          <p:cNvPr id="270" name="Google Shape;270;p24"/>
          <p:cNvSpPr txBox="1"/>
          <p:nvPr/>
        </p:nvSpPr>
        <p:spPr>
          <a:xfrm>
            <a:off x="3569344" y="2569811"/>
            <a:ext cx="2217300" cy="1211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312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Protección física y emocional inmediata con resguardo y no revictimización.</a:t>
            </a:r>
            <a:endParaRPr lang="es-AR" sz="1700"/>
          </a:p>
        </p:txBody>
      </p:sp>
      <p:sp>
        <p:nvSpPr>
          <p:cNvPr id="271" name="Google Shape;271;p24"/>
          <p:cNvSpPr txBox="1"/>
          <p:nvPr/>
        </p:nvSpPr>
        <p:spPr>
          <a:xfrm>
            <a:off x="6349830" y="4419600"/>
            <a:ext cx="2328300" cy="2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575" b="1" i="0" u="none" strike="noStrike" cap="none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3. Comunicación</a:t>
            </a:r>
            <a:endParaRPr lang="es-AR" sz="1700"/>
          </a:p>
        </p:txBody>
      </p:sp>
      <p:sp>
        <p:nvSpPr>
          <p:cNvPr id="272" name="Google Shape;272;p24"/>
          <p:cNvSpPr txBox="1"/>
          <p:nvPr/>
        </p:nvSpPr>
        <p:spPr>
          <a:xfrm>
            <a:off x="6405264" y="4667250"/>
            <a:ext cx="2217300" cy="908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312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Notificación formal a directivos y tutores legales de los involucrados.</a:t>
            </a:r>
            <a:endParaRPr lang="es-AR" sz="1700"/>
          </a:p>
        </p:txBody>
      </p:sp>
      <p:sp>
        <p:nvSpPr>
          <p:cNvPr id="273" name="Google Shape;273;p24"/>
          <p:cNvSpPr txBox="1"/>
          <p:nvPr/>
        </p:nvSpPr>
        <p:spPr>
          <a:xfrm>
            <a:off x="9185750" y="2393156"/>
            <a:ext cx="2328300" cy="2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575" b="1" i="0" u="none" strike="noStrike" cap="none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4. Derivación</a:t>
            </a:r>
            <a:endParaRPr lang="es-AR" sz="1700"/>
          </a:p>
        </p:txBody>
      </p:sp>
      <p:sp>
        <p:nvSpPr>
          <p:cNvPr id="274" name="Google Shape;274;p24"/>
          <p:cNvSpPr txBox="1"/>
          <p:nvPr/>
        </p:nvSpPr>
        <p:spPr>
          <a:xfrm>
            <a:off x="9241184" y="2569811"/>
            <a:ext cx="2217300" cy="1211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312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Labrado de acta, intervención del DAI y derivación externa a OPD/Justicia.</a:t>
            </a:r>
            <a:endParaRPr lang="es-AR" sz="1700"/>
          </a:p>
        </p:txBody>
      </p:sp>
      <p:sp>
        <p:nvSpPr>
          <p:cNvPr id="275" name="Google Shape;275;p24"/>
          <p:cNvSpPr/>
          <p:nvPr/>
        </p:nvSpPr>
        <p:spPr>
          <a:xfrm>
            <a:off x="1737345" y="3914775"/>
            <a:ext cx="209550" cy="209550"/>
          </a:xfrm>
          <a:prstGeom prst="roundRect">
            <a:avLst>
              <a:gd name="adj" fmla="val 50000"/>
            </a:avLst>
          </a:prstGeom>
          <a:solidFill>
            <a:srgbClr val="E0A96D"/>
          </a:solidFill>
          <a:ln w="38100" cap="flat" cmpd="sng">
            <a:solidFill>
              <a:srgbClr val="0033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24"/>
          <p:cNvSpPr/>
          <p:nvPr/>
        </p:nvSpPr>
        <p:spPr>
          <a:xfrm>
            <a:off x="4573265" y="3914775"/>
            <a:ext cx="209550" cy="209550"/>
          </a:xfrm>
          <a:prstGeom prst="roundRect">
            <a:avLst>
              <a:gd name="adj" fmla="val 50000"/>
            </a:avLst>
          </a:prstGeom>
          <a:solidFill>
            <a:srgbClr val="E0A96D"/>
          </a:solidFill>
          <a:ln w="38100" cap="flat" cmpd="sng">
            <a:solidFill>
              <a:srgbClr val="0033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24"/>
          <p:cNvSpPr/>
          <p:nvPr/>
        </p:nvSpPr>
        <p:spPr>
          <a:xfrm>
            <a:off x="7409184" y="3914775"/>
            <a:ext cx="209550" cy="209550"/>
          </a:xfrm>
          <a:prstGeom prst="roundRect">
            <a:avLst>
              <a:gd name="adj" fmla="val 50000"/>
            </a:avLst>
          </a:prstGeom>
          <a:solidFill>
            <a:srgbClr val="E0A96D"/>
          </a:solidFill>
          <a:ln w="38100" cap="flat" cmpd="sng">
            <a:solidFill>
              <a:srgbClr val="0033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24"/>
          <p:cNvSpPr/>
          <p:nvPr/>
        </p:nvSpPr>
        <p:spPr>
          <a:xfrm>
            <a:off x="10245104" y="3914775"/>
            <a:ext cx="209550" cy="209550"/>
          </a:xfrm>
          <a:prstGeom prst="roundRect">
            <a:avLst>
              <a:gd name="adj" fmla="val 50000"/>
            </a:avLst>
          </a:prstGeom>
          <a:solidFill>
            <a:srgbClr val="E0A96D"/>
          </a:solidFill>
          <a:ln w="38100" cap="flat" cmpd="sng">
            <a:solidFill>
              <a:srgbClr val="0033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24"/>
          <p:cNvSpPr txBox="1"/>
          <p:nvPr/>
        </p:nvSpPr>
        <p:spPr>
          <a:xfrm>
            <a:off x="571500" y="476250"/>
            <a:ext cx="110490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AR" sz="1200" b="1">
                <a:solidFill>
                  <a:srgbClr val="003366"/>
                </a:solidFill>
                <a:latin typeface="Open Sans"/>
                <a:ea typeface="Open Sans"/>
                <a:cs typeface="Open Sans"/>
                <a:sym typeface="Open Sans"/>
              </a:rPr>
              <a:t>Departamento de Apoyo Institucional - Ministerio de Educación</a:t>
            </a:r>
            <a:endParaRPr lang="es-AR"/>
          </a:p>
        </p:txBody>
      </p:sp>
      <p:sp>
        <p:nvSpPr>
          <p:cNvPr id="280" name="Google Shape;280;p24"/>
          <p:cNvSpPr/>
          <p:nvPr/>
        </p:nvSpPr>
        <p:spPr>
          <a:xfrm>
            <a:off x="571500" y="790575"/>
            <a:ext cx="110490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24"/>
          <p:cNvSpPr txBox="1"/>
          <p:nvPr/>
        </p:nvSpPr>
        <p:spPr>
          <a:xfrm>
            <a:off x="571500" y="1715688"/>
            <a:ext cx="116016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2550" b="1" i="0" u="none" strike="noStrike" cap="none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Pasos del Protocolo de Actuación</a:t>
            </a:r>
            <a:endParaRPr lang="es-AR"/>
          </a:p>
        </p:txBody>
      </p:sp>
      <p:sp>
        <p:nvSpPr>
          <p:cNvPr id="282" name="Google Shape;282;p24"/>
          <p:cNvSpPr/>
          <p:nvPr/>
        </p:nvSpPr>
        <p:spPr>
          <a:xfrm>
            <a:off x="5762625" y="1162050"/>
            <a:ext cx="666750" cy="38100"/>
          </a:xfrm>
          <a:prstGeom prst="roundRect">
            <a:avLst>
              <a:gd name="adj" fmla="val 50000"/>
            </a:avLst>
          </a:prstGeom>
          <a:solidFill>
            <a:srgbClr val="E0A96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Google Shape;310;p2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2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92800" y="2462200"/>
            <a:ext cx="5222549" cy="2243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2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287000" y="476250"/>
            <a:ext cx="1333500" cy="219075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26"/>
          <p:cNvSpPr txBox="1"/>
          <p:nvPr/>
        </p:nvSpPr>
        <p:spPr>
          <a:xfrm>
            <a:off x="295275" y="942975"/>
            <a:ext cx="11601450" cy="676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4350" b="1" i="0" u="none" strike="noStrike" cap="none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¿Consultas o Dudas?</a:t>
            </a:r>
            <a:endParaRPr lang="es-AR"/>
          </a:p>
        </p:txBody>
      </p:sp>
      <p:sp>
        <p:nvSpPr>
          <p:cNvPr id="314" name="Google Shape;314;p26"/>
          <p:cNvSpPr txBox="1"/>
          <p:nvPr/>
        </p:nvSpPr>
        <p:spPr>
          <a:xfrm>
            <a:off x="571500" y="1762125"/>
            <a:ext cx="11049000" cy="363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996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575" b="0" i="0" u="none" strike="noStrike" cap="non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Garantizar escuelas seguras y libres de violencia es una corresponsabilidad de toda la comunidad educativa de Jujuy.</a:t>
            </a:r>
            <a:endParaRPr lang="es-AR"/>
          </a:p>
        </p:txBody>
      </p:sp>
      <p:sp>
        <p:nvSpPr>
          <p:cNvPr id="315" name="Google Shape;315;p26"/>
          <p:cNvSpPr txBox="1"/>
          <p:nvPr/>
        </p:nvSpPr>
        <p:spPr>
          <a:xfrm>
            <a:off x="3682164" y="2685800"/>
            <a:ext cx="4524300" cy="363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6225" tIns="0" rIns="0" bIns="0" anchor="t" anchorCtr="0">
            <a:spAutoFit/>
          </a:bodyPr>
          <a:lstStyle/>
          <a:p>
            <a:pPr marL="0" marR="0" lvl="0" indent="0" algn="l" rtl="0">
              <a:lnSpc>
                <a:spcPct val="14996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575" dirty="0">
                <a:solidFill>
                  <a:srgbClr val="475569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Departamento de Apoyo Institucional</a:t>
            </a:r>
            <a:endParaRPr lang="es-AR" dirty="0"/>
          </a:p>
        </p:txBody>
      </p:sp>
      <p:sp>
        <p:nvSpPr>
          <p:cNvPr id="316" name="Google Shape;316;p26"/>
          <p:cNvSpPr txBox="1"/>
          <p:nvPr/>
        </p:nvSpPr>
        <p:spPr>
          <a:xfrm>
            <a:off x="3644095" y="3315762"/>
            <a:ext cx="4524300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6225" tIns="0" rIns="0" bIns="0" anchor="t" anchorCtr="0">
            <a:spAutoFit/>
          </a:bodyPr>
          <a:lstStyle/>
          <a:p>
            <a:pPr marL="0" marR="0" lvl="0" indent="0" algn="ctr" rtl="0">
              <a:lnSpc>
                <a:spcPct val="149968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AR" dirty="0"/>
          </a:p>
        </p:txBody>
      </p:sp>
      <p:sp>
        <p:nvSpPr>
          <p:cNvPr id="317" name="Google Shape;317;p26"/>
          <p:cNvSpPr txBox="1"/>
          <p:nvPr/>
        </p:nvSpPr>
        <p:spPr>
          <a:xfrm>
            <a:off x="3682164" y="4018800"/>
            <a:ext cx="4524300" cy="363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6225" tIns="0" rIns="0" bIns="0" anchor="t" anchorCtr="0">
            <a:spAutoFit/>
          </a:bodyPr>
          <a:lstStyle/>
          <a:p>
            <a:pPr marL="0" marR="0" lvl="0" indent="0" algn="l" rtl="0">
              <a:lnSpc>
                <a:spcPct val="14996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575" b="0" i="0" u="none" strike="noStrike" cap="none">
                <a:solidFill>
                  <a:srgbClr val="475569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educacion.jujuy.gob.ar</a:t>
            </a:r>
            <a:endParaRPr lang="es-AR"/>
          </a:p>
        </p:txBody>
      </p:sp>
      <p:pic>
        <p:nvPicPr>
          <p:cNvPr id="318" name="Google Shape;318;p26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686671" y="2757489"/>
            <a:ext cx="200025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26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653333" y="3419477"/>
            <a:ext cx="200025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26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653321" y="4067189"/>
            <a:ext cx="200025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26"/>
          <p:cNvSpPr txBox="1"/>
          <p:nvPr/>
        </p:nvSpPr>
        <p:spPr>
          <a:xfrm>
            <a:off x="571500" y="476250"/>
            <a:ext cx="110490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 b="1">
                <a:solidFill>
                  <a:srgbClr val="003366"/>
                </a:solidFill>
                <a:latin typeface="Open Sans"/>
                <a:ea typeface="Open Sans"/>
                <a:cs typeface="Open Sans"/>
                <a:sym typeface="Open Sans"/>
              </a:rPr>
              <a:t>Departamento de Apoyo Institucional - Ministerio de Educación</a:t>
            </a:r>
            <a:endParaRPr/>
          </a:p>
        </p:txBody>
      </p:sp>
      <p:sp>
        <p:nvSpPr>
          <p:cNvPr id="322" name="Google Shape;322;p26"/>
          <p:cNvSpPr/>
          <p:nvPr/>
        </p:nvSpPr>
        <p:spPr>
          <a:xfrm>
            <a:off x="571500" y="790575"/>
            <a:ext cx="110490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27"/>
          <p:cNvSpPr txBox="1"/>
          <p:nvPr/>
        </p:nvSpPr>
        <p:spPr>
          <a:xfrm>
            <a:off x="1809750" y="1279950"/>
            <a:ext cx="2895600" cy="371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Convivir en armonía depende del compromiso y del trabajo coordinado de todos.</a:t>
            </a:r>
            <a:endParaRPr sz="2300"/>
          </a:p>
        </p:txBody>
      </p:sp>
      <p:pic>
        <p:nvPicPr>
          <p:cNvPr id="328" name="Google Shape;328;p2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86500" y="0"/>
            <a:ext cx="59055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27"/>
          <p:cNvSpPr txBox="1"/>
          <p:nvPr/>
        </p:nvSpPr>
        <p:spPr>
          <a:xfrm>
            <a:off x="2895600" y="6248400"/>
            <a:ext cx="33528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50" b="1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MUCHAS GRACIAS!</a:t>
            </a:r>
            <a:endParaRPr/>
          </a:p>
        </p:txBody>
      </p:sp>
      <p:sp>
        <p:nvSpPr>
          <p:cNvPr id="330" name="Google Shape;330;p27"/>
          <p:cNvSpPr/>
          <p:nvPr/>
        </p:nvSpPr>
        <p:spPr>
          <a:xfrm>
            <a:off x="1270885" y="685799"/>
            <a:ext cx="666900" cy="45719"/>
          </a:xfrm>
          <a:prstGeom prst="roundRect">
            <a:avLst>
              <a:gd name="adj" fmla="val 50000"/>
            </a:avLst>
          </a:prstGeom>
          <a:solidFill>
            <a:srgbClr val="E0A96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27"/>
          <p:cNvSpPr/>
          <p:nvPr/>
        </p:nvSpPr>
        <p:spPr>
          <a:xfrm>
            <a:off x="4467225" y="5448300"/>
            <a:ext cx="666900" cy="53090"/>
          </a:xfrm>
          <a:prstGeom prst="roundRect">
            <a:avLst>
              <a:gd name="adj" fmla="val 50000"/>
            </a:avLst>
          </a:prstGeom>
          <a:solidFill>
            <a:srgbClr val="E0A96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27"/>
          <p:cNvSpPr/>
          <p:nvPr/>
        </p:nvSpPr>
        <p:spPr>
          <a:xfrm rot="5400000">
            <a:off x="958216" y="1005840"/>
            <a:ext cx="666900" cy="45719"/>
          </a:xfrm>
          <a:prstGeom prst="roundRect">
            <a:avLst>
              <a:gd name="adj" fmla="val 50000"/>
            </a:avLst>
          </a:prstGeom>
          <a:solidFill>
            <a:srgbClr val="E0A96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27"/>
          <p:cNvSpPr/>
          <p:nvPr/>
        </p:nvSpPr>
        <p:spPr>
          <a:xfrm rot="5400000">
            <a:off x="4787266" y="5135630"/>
            <a:ext cx="666900" cy="45719"/>
          </a:xfrm>
          <a:prstGeom prst="roundRect">
            <a:avLst>
              <a:gd name="adj" fmla="val 50000"/>
            </a:avLst>
          </a:prstGeom>
          <a:solidFill>
            <a:srgbClr val="E0A96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27"/>
          <p:cNvSpPr txBox="1"/>
          <p:nvPr/>
        </p:nvSpPr>
        <p:spPr>
          <a:xfrm>
            <a:off x="7057800" y="6488700"/>
            <a:ext cx="5134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3366"/>
                </a:solidFill>
                <a:latin typeface="Open Sans"/>
                <a:ea typeface="Open Sans"/>
                <a:cs typeface="Open Sans"/>
                <a:sym typeface="Open Sans"/>
              </a:rPr>
              <a:t>Departamento de Apoyo Institucional - Ministerio de Educación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87000" y="476250"/>
            <a:ext cx="1333500" cy="219075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4"/>
          <p:cNvSpPr/>
          <p:nvPr/>
        </p:nvSpPr>
        <p:spPr>
          <a:xfrm>
            <a:off x="5619749" y="3558447"/>
            <a:ext cx="952500" cy="47625"/>
          </a:xfrm>
          <a:prstGeom prst="rect">
            <a:avLst/>
          </a:prstGeom>
          <a:solidFill>
            <a:srgbClr val="E0A96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4"/>
          <p:cNvSpPr txBox="1"/>
          <p:nvPr/>
        </p:nvSpPr>
        <p:spPr>
          <a:xfrm>
            <a:off x="3920728" y="2568697"/>
            <a:ext cx="4350543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3600" b="1" i="0" u="none" strike="noStrike" cap="none" dirty="0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Marco Normativo</a:t>
            </a:r>
            <a:endParaRPr lang="es-AR" dirty="0"/>
          </a:p>
        </p:txBody>
      </p:sp>
      <p:sp>
        <p:nvSpPr>
          <p:cNvPr id="98" name="Google Shape;98;p14"/>
          <p:cNvSpPr txBox="1"/>
          <p:nvPr/>
        </p:nvSpPr>
        <p:spPr>
          <a:xfrm>
            <a:off x="2381250" y="3929062"/>
            <a:ext cx="7429500" cy="692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500" b="0" i="0" u="none" strike="noStrike" cap="none">
                <a:solidFill>
                  <a:srgbClr val="64748B"/>
                </a:solidFill>
                <a:latin typeface="Open Sans"/>
                <a:ea typeface="Open Sans"/>
                <a:cs typeface="Open Sans"/>
                <a:sym typeface="Open Sans"/>
              </a:rPr>
              <a:t>Fundamentos legales internacionales, nacionales y provinciales para la protección integral de derechos de Niños, Niñas y Adolescentes (NNYA) en las escuelas.</a:t>
            </a:r>
            <a:endParaRPr lang="es-AR"/>
          </a:p>
        </p:txBody>
      </p:sp>
      <p:sp>
        <p:nvSpPr>
          <p:cNvPr id="99" name="Google Shape;99;p14"/>
          <p:cNvSpPr txBox="1"/>
          <p:nvPr/>
        </p:nvSpPr>
        <p:spPr>
          <a:xfrm>
            <a:off x="571500" y="476250"/>
            <a:ext cx="110490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200" b="1">
                <a:solidFill>
                  <a:srgbClr val="003366"/>
                </a:solidFill>
                <a:latin typeface="Open Sans"/>
                <a:ea typeface="Open Sans"/>
                <a:cs typeface="Open Sans"/>
                <a:sym typeface="Open Sans"/>
              </a:rPr>
              <a:t>Departamento de Apoyo Institucional - </a:t>
            </a:r>
            <a:r>
              <a:rPr lang="es-AR" sz="1200" b="1" i="0" u="none" strike="noStrike" cap="none">
                <a:solidFill>
                  <a:srgbClr val="003366"/>
                </a:solidFill>
                <a:latin typeface="Open Sans"/>
                <a:ea typeface="Open Sans"/>
                <a:cs typeface="Open Sans"/>
                <a:sym typeface="Open Sans"/>
              </a:rPr>
              <a:t>Ministerio de Educación</a:t>
            </a:r>
            <a:endParaRPr lang="es-AR" sz="1200" b="1">
              <a:solidFill>
                <a:srgbClr val="00336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0" name="Google Shape;100;p14"/>
          <p:cNvSpPr/>
          <p:nvPr/>
        </p:nvSpPr>
        <p:spPr>
          <a:xfrm>
            <a:off x="571500" y="790575"/>
            <a:ext cx="110490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87000" y="476250"/>
            <a:ext cx="1333500" cy="219075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5"/>
          <p:cNvSpPr txBox="1"/>
          <p:nvPr/>
        </p:nvSpPr>
        <p:spPr>
          <a:xfrm>
            <a:off x="1285875" y="2356575"/>
            <a:ext cx="1004887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b="1" i="0" u="none" strike="noStrike" cap="none" dirty="0">
                <a:solidFill>
                  <a:srgbClr val="003366"/>
                </a:solidFill>
                <a:latin typeface="Open Sans"/>
                <a:ea typeface="Open Sans"/>
                <a:cs typeface="Open Sans"/>
                <a:sym typeface="Open Sans"/>
              </a:rPr>
              <a:t>Convención sobre los Derechos del Niño (CDN):</a:t>
            </a:r>
            <a:r>
              <a:rPr lang="es-AR" b="0" i="0" u="none" strike="noStrike" cap="none" dirty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 Otorga rango constitucional a la protección prioritaria, el interés superior del niño y el derecho a ser escuchado en un entorno seguro y libre de violencia</a:t>
            </a:r>
            <a:r>
              <a:rPr lang="es-AR" b="0" i="0" u="none" strike="noStrike" cap="none" dirty="0" smtClean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. (1989)</a:t>
            </a:r>
            <a:endParaRPr lang="es-AR" dirty="0"/>
          </a:p>
        </p:txBody>
      </p:sp>
      <p:sp>
        <p:nvSpPr>
          <p:cNvPr id="108" name="Google Shape;108;p15"/>
          <p:cNvSpPr txBox="1"/>
          <p:nvPr/>
        </p:nvSpPr>
        <p:spPr>
          <a:xfrm>
            <a:off x="1285875" y="3051900"/>
            <a:ext cx="1004887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b="1" i="0" u="none" strike="noStrike" cap="none" dirty="0">
                <a:solidFill>
                  <a:srgbClr val="003366"/>
                </a:solidFill>
                <a:latin typeface="Open Sans"/>
                <a:ea typeface="Open Sans"/>
                <a:cs typeface="Open Sans"/>
                <a:sym typeface="Open Sans"/>
              </a:rPr>
              <a:t>Ley Nacional Nº 26.061:</a:t>
            </a:r>
            <a:r>
              <a:rPr lang="es-AR" b="0" i="0" u="none" strike="noStrike" cap="none" dirty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 Establece el Sistema de Protección Integral de Derechos de NNYA, fijando la </a:t>
            </a:r>
            <a:r>
              <a:rPr lang="es-AR" b="0" i="0" u="none" strike="noStrike" cap="none" dirty="0" err="1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co</a:t>
            </a:r>
            <a:r>
              <a:rPr lang="es-AR" b="0" i="0" u="none" strike="noStrike" cap="none" dirty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-responsabilidad del Estado, las familias y las instituciones educativas</a:t>
            </a:r>
            <a:r>
              <a:rPr lang="es-AR" b="0" i="0" u="none" strike="noStrike" cap="none" dirty="0" smtClean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. (2005)</a:t>
            </a:r>
            <a:endParaRPr lang="es-AR" dirty="0"/>
          </a:p>
        </p:txBody>
      </p:sp>
      <p:sp>
        <p:nvSpPr>
          <p:cNvPr id="109" name="Google Shape;109;p15"/>
          <p:cNvSpPr txBox="1"/>
          <p:nvPr/>
        </p:nvSpPr>
        <p:spPr>
          <a:xfrm>
            <a:off x="1285875" y="4733849"/>
            <a:ext cx="1004887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b="1" i="0" u="none" strike="noStrike" cap="none" dirty="0">
                <a:solidFill>
                  <a:srgbClr val="003366"/>
                </a:solidFill>
                <a:latin typeface="Open Sans"/>
                <a:ea typeface="Open Sans"/>
                <a:cs typeface="Open Sans"/>
                <a:sym typeface="Open Sans"/>
              </a:rPr>
              <a:t>Ley Nacional Nº 26.892 de Convivencia Escolar:</a:t>
            </a:r>
            <a:r>
              <a:rPr lang="es-AR" b="0" i="0" u="none" strike="noStrike" cap="none" dirty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 Promueve el abordaje pacífico de conflictos en la comunidad educativa, prohibiendo expresamente sanciones que atenten contra la dignidad</a:t>
            </a:r>
            <a:r>
              <a:rPr lang="es-AR" b="0" i="0" u="none" strike="noStrike" cap="none" dirty="0" smtClean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. (2013)</a:t>
            </a:r>
            <a:endParaRPr lang="es-AR" dirty="0"/>
          </a:p>
        </p:txBody>
      </p:sp>
      <p:sp>
        <p:nvSpPr>
          <p:cNvPr id="110" name="Google Shape;110;p15"/>
          <p:cNvSpPr txBox="1"/>
          <p:nvPr/>
        </p:nvSpPr>
        <p:spPr>
          <a:xfrm>
            <a:off x="1285875" y="5429174"/>
            <a:ext cx="100488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b="1" i="0" u="none" strike="noStrike" cap="none" dirty="0">
                <a:solidFill>
                  <a:srgbClr val="003366"/>
                </a:solidFill>
                <a:latin typeface="Open Sans"/>
                <a:ea typeface="Open Sans"/>
                <a:cs typeface="Open Sans"/>
                <a:sym typeface="Open Sans"/>
              </a:rPr>
              <a:t>Ley </a:t>
            </a:r>
            <a:r>
              <a:rPr lang="es-AR" b="1" i="0" u="none" strike="noStrike" cap="none" dirty="0" smtClean="0">
                <a:solidFill>
                  <a:srgbClr val="003366"/>
                </a:solidFill>
                <a:latin typeface="Open Sans"/>
                <a:ea typeface="Open Sans"/>
                <a:cs typeface="Open Sans"/>
                <a:sym typeface="Open Sans"/>
              </a:rPr>
              <a:t>Mica </a:t>
            </a:r>
            <a:r>
              <a:rPr lang="es-AR" b="1" i="0" u="none" strike="noStrike" cap="none" dirty="0">
                <a:solidFill>
                  <a:srgbClr val="003366"/>
                </a:solidFill>
                <a:latin typeface="Open Sans"/>
                <a:ea typeface="Open Sans"/>
                <a:cs typeface="Open Sans"/>
                <a:sym typeface="Open Sans"/>
              </a:rPr>
              <a:t>Ortega </a:t>
            </a:r>
            <a:r>
              <a:rPr lang="es-AR" b="1" i="0" u="none" strike="noStrike" cap="none" dirty="0" smtClean="0">
                <a:solidFill>
                  <a:srgbClr val="003366"/>
                </a:solidFill>
                <a:latin typeface="Open Sans"/>
                <a:ea typeface="Open Sans"/>
                <a:cs typeface="Open Sans"/>
                <a:sym typeface="Open Sans"/>
              </a:rPr>
              <a:t>Nº 27.590:</a:t>
            </a:r>
            <a:r>
              <a:rPr lang="es-AR" b="0" i="0" u="none" strike="noStrike" cap="none" dirty="0" smtClean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s-AR" b="0" i="0" u="none" strike="noStrike" cap="none" dirty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Crea el Programa Nacional de Prevención y Concientización sobre Grooming y Ciberacoso en los establecimientos escolares</a:t>
            </a:r>
            <a:r>
              <a:rPr lang="es-AR" b="0" i="0" u="none" strike="noStrike" cap="none" dirty="0" smtClean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. (2022)</a:t>
            </a:r>
            <a:endParaRPr lang="es-AR" dirty="0"/>
          </a:p>
        </p:txBody>
      </p:sp>
      <p:pic>
        <p:nvPicPr>
          <p:cNvPr id="111" name="Google Shape;111;p1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57250" y="2486020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57250" y="3181345"/>
            <a:ext cx="28575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5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57250" y="4863294"/>
            <a:ext cx="25717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5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57250" y="5558619"/>
            <a:ext cx="228600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5"/>
          <p:cNvSpPr txBox="1"/>
          <p:nvPr/>
        </p:nvSpPr>
        <p:spPr>
          <a:xfrm>
            <a:off x="571500" y="476250"/>
            <a:ext cx="110490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 b="1">
                <a:solidFill>
                  <a:srgbClr val="003366"/>
                </a:solidFill>
                <a:latin typeface="Open Sans"/>
                <a:ea typeface="Open Sans"/>
                <a:cs typeface="Open Sans"/>
                <a:sym typeface="Open Sans"/>
              </a:rPr>
              <a:t>Departamento de Apoyo Institucional - Ministerio de Educación</a:t>
            </a:r>
            <a:endParaRPr/>
          </a:p>
        </p:txBody>
      </p:sp>
      <p:sp>
        <p:nvSpPr>
          <p:cNvPr id="116" name="Google Shape;116;p15"/>
          <p:cNvSpPr/>
          <p:nvPr/>
        </p:nvSpPr>
        <p:spPr>
          <a:xfrm>
            <a:off x="571500" y="790575"/>
            <a:ext cx="110490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5"/>
          <p:cNvSpPr txBox="1"/>
          <p:nvPr/>
        </p:nvSpPr>
        <p:spPr>
          <a:xfrm>
            <a:off x="857250" y="1644380"/>
            <a:ext cx="1076325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2550" b="1" i="0" u="none" strike="noStrike" cap="none" dirty="0" smtClean="0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Normativa Nacional e Internacional</a:t>
            </a:r>
            <a:endParaRPr lang="es-AR" dirty="0"/>
          </a:p>
        </p:txBody>
      </p:sp>
      <p:sp>
        <p:nvSpPr>
          <p:cNvPr id="118" name="Google Shape;118;p15"/>
          <p:cNvSpPr/>
          <p:nvPr/>
        </p:nvSpPr>
        <p:spPr>
          <a:xfrm>
            <a:off x="5762625" y="1175645"/>
            <a:ext cx="666750" cy="38100"/>
          </a:xfrm>
          <a:prstGeom prst="roundRect">
            <a:avLst>
              <a:gd name="adj" fmla="val 50000"/>
            </a:avLst>
          </a:prstGeom>
          <a:solidFill>
            <a:srgbClr val="E0A96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" name="Google Shape;89;p13" descr="image.png">
            <a:extLst>
              <a:ext uri="{FF2B5EF4-FFF2-40B4-BE49-F238E27FC236}">
                <a16:creationId xmlns:a16="http://schemas.microsoft.com/office/drawing/2014/main" id="{FBF21676-6D11-4DC0-9F8B-AB295BEC5AB0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57250" y="3922000"/>
            <a:ext cx="228600" cy="24765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A5489102-A6E0-44C1-924C-6D64B38EC1BC}"/>
              </a:ext>
            </a:extLst>
          </p:cNvPr>
          <p:cNvSpPr/>
          <p:nvPr/>
        </p:nvSpPr>
        <p:spPr>
          <a:xfrm>
            <a:off x="1180944" y="3705076"/>
            <a:ext cx="10048799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49960"/>
              </a:lnSpc>
            </a:pPr>
            <a:r>
              <a:rPr lang="es-AR" b="1" dirty="0">
                <a:solidFill>
                  <a:srgbClr val="003366"/>
                </a:solidFill>
                <a:latin typeface="Open Sans"/>
                <a:ea typeface="Open Sans"/>
                <a:cs typeface="Open Sans"/>
                <a:sym typeface="Open Sans"/>
              </a:rPr>
              <a:t>Ley </a:t>
            </a:r>
            <a:r>
              <a:rPr lang="es-AR" b="1" dirty="0" smtClean="0">
                <a:solidFill>
                  <a:srgbClr val="003366"/>
                </a:solidFill>
                <a:latin typeface="Open Sans"/>
                <a:ea typeface="Open Sans"/>
                <a:cs typeface="Open Sans"/>
                <a:sym typeface="Open Sans"/>
              </a:rPr>
              <a:t>de </a:t>
            </a:r>
            <a:r>
              <a:rPr lang="es-AR" b="1" dirty="0">
                <a:solidFill>
                  <a:srgbClr val="003366"/>
                </a:solidFill>
                <a:latin typeface="Open Sans"/>
                <a:ea typeface="Open Sans"/>
                <a:cs typeface="Open Sans"/>
                <a:sym typeface="Open Sans"/>
              </a:rPr>
              <a:t>Educación </a:t>
            </a:r>
            <a:r>
              <a:rPr lang="es-AR" b="1" dirty="0" smtClean="0">
                <a:solidFill>
                  <a:srgbClr val="003366"/>
                </a:solidFill>
                <a:latin typeface="Open Sans"/>
                <a:ea typeface="Open Sans"/>
                <a:cs typeface="Open Sans"/>
                <a:sym typeface="Open Sans"/>
              </a:rPr>
              <a:t>Nacional Nº26.206</a:t>
            </a:r>
            <a:r>
              <a:rPr lang="es-AR" b="1" dirty="0">
                <a:solidFill>
                  <a:srgbClr val="003366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  <a:r>
              <a:rPr lang="es-AR" dirty="0" smtClean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s-AR" dirty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Concibe la convivencia escolar como un pilar fundamental de la formación democrática, promoviendo el respeto mutuo, los derechos humanos, la participación ciudadana y la resolución pacífica de los conflictos en un entorno inclusivo y libre de violencia</a:t>
            </a:r>
            <a:r>
              <a:rPr lang="es-AR" dirty="0" smtClean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. (2006)</a:t>
            </a:r>
            <a:endParaRPr lang="es-A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472785"/>
            <a:ext cx="5334000" cy="22240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86500" y="2472785"/>
            <a:ext cx="5334000" cy="22240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287000" y="476250"/>
            <a:ext cx="1333500" cy="219075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6"/>
          <p:cNvSpPr txBox="1"/>
          <p:nvPr/>
        </p:nvSpPr>
        <p:spPr>
          <a:xfrm>
            <a:off x="904875" y="2768060"/>
            <a:ext cx="4940617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500" b="1" i="0" u="none" strike="noStrike" cap="none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Ley Provincial Nº 5288 (Jujuy)</a:t>
            </a:r>
            <a:endParaRPr lang="es-AR"/>
          </a:p>
        </p:txBody>
      </p:sp>
      <p:sp>
        <p:nvSpPr>
          <p:cNvPr id="128" name="Google Shape;128;p16"/>
          <p:cNvSpPr txBox="1"/>
          <p:nvPr/>
        </p:nvSpPr>
        <p:spPr>
          <a:xfrm>
            <a:off x="904875" y="3072860"/>
            <a:ext cx="4705350" cy="1177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275" b="0" i="0" u="none" strike="noStrike" cap="none" dirty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Establece el Sistema Provincial de Protección Integral de los Derechos de las Niñas, Niños y Adolescentes. Articula la actuación de las instituciones educativas con </a:t>
            </a:r>
            <a:r>
              <a:rPr lang="es-AR" sz="1275" b="0" i="0" u="none" strike="noStrike" cap="none" dirty="0" smtClean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las OPD </a:t>
            </a:r>
            <a:r>
              <a:rPr lang="es-AR" sz="1275" b="0" i="0" u="none" strike="noStrike" cap="none" dirty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y el sistema de salud.</a:t>
            </a:r>
            <a:endParaRPr lang="es-AR" dirty="0"/>
          </a:p>
        </p:txBody>
      </p:sp>
      <p:sp>
        <p:nvSpPr>
          <p:cNvPr id="131" name="Google Shape;131;p16"/>
          <p:cNvSpPr txBox="1"/>
          <p:nvPr/>
        </p:nvSpPr>
        <p:spPr>
          <a:xfrm>
            <a:off x="571500" y="476250"/>
            <a:ext cx="110490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 b="1">
                <a:solidFill>
                  <a:srgbClr val="003366"/>
                </a:solidFill>
                <a:latin typeface="Open Sans"/>
                <a:ea typeface="Open Sans"/>
                <a:cs typeface="Open Sans"/>
                <a:sym typeface="Open Sans"/>
              </a:rPr>
              <a:t>Departamento de Apoyo Institucional - Ministerio de Educación</a:t>
            </a:r>
            <a:endParaRPr/>
          </a:p>
        </p:txBody>
      </p:sp>
      <p:sp>
        <p:nvSpPr>
          <p:cNvPr id="132" name="Google Shape;132;p16"/>
          <p:cNvSpPr/>
          <p:nvPr/>
        </p:nvSpPr>
        <p:spPr>
          <a:xfrm>
            <a:off x="571500" y="790575"/>
            <a:ext cx="110490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6"/>
          <p:cNvSpPr txBox="1"/>
          <p:nvPr/>
        </p:nvSpPr>
        <p:spPr>
          <a:xfrm>
            <a:off x="571500" y="1616035"/>
            <a:ext cx="116016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2550" b="1" i="0" u="none" strike="noStrike" cap="none" dirty="0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Marco Provincial e Interés Superior</a:t>
            </a:r>
            <a:endParaRPr lang="es-AR" dirty="0"/>
          </a:p>
        </p:txBody>
      </p:sp>
      <p:sp>
        <p:nvSpPr>
          <p:cNvPr id="134" name="Google Shape;134;p16"/>
          <p:cNvSpPr/>
          <p:nvPr/>
        </p:nvSpPr>
        <p:spPr>
          <a:xfrm>
            <a:off x="5762625" y="1162050"/>
            <a:ext cx="666750" cy="38100"/>
          </a:xfrm>
          <a:prstGeom prst="roundRect">
            <a:avLst>
              <a:gd name="adj" fmla="val 50000"/>
            </a:avLst>
          </a:prstGeom>
          <a:solidFill>
            <a:srgbClr val="E0A96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B934C8A7-F325-4B9F-83E8-B833050DAB83}"/>
              </a:ext>
            </a:extLst>
          </p:cNvPr>
          <p:cNvSpPr/>
          <p:nvPr/>
        </p:nvSpPr>
        <p:spPr>
          <a:xfrm>
            <a:off x="571499" y="5071923"/>
            <a:ext cx="11049001" cy="1362325"/>
          </a:xfrm>
          <a:prstGeom prst="roundRect">
            <a:avLst/>
          </a:prstGeom>
          <a:solidFill>
            <a:srgbClr val="EAD0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Google Shape;127;p16">
            <a:extLst>
              <a:ext uri="{FF2B5EF4-FFF2-40B4-BE49-F238E27FC236}">
                <a16:creationId xmlns:a16="http://schemas.microsoft.com/office/drawing/2014/main" id="{E5705343-C86B-4AA0-9FC7-23093712780D}"/>
              </a:ext>
            </a:extLst>
          </p:cNvPr>
          <p:cNvSpPr txBox="1"/>
          <p:nvPr/>
        </p:nvSpPr>
        <p:spPr>
          <a:xfrm>
            <a:off x="6483191" y="2765679"/>
            <a:ext cx="4940617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/>
            <a:r>
              <a:rPr lang="es-AR" sz="1500" b="1" i="0" u="none" strike="noStrike" cap="none" dirty="0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Ley Provincial </a:t>
            </a:r>
            <a:r>
              <a:rPr lang="es-AR" sz="1500" b="1" i="0" u="none" strike="noStrike" cap="none" dirty="0" smtClean="0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de Educación Nº </a:t>
            </a:r>
            <a:r>
              <a:rPr lang="es-AR" sz="1500" b="1" dirty="0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5807 </a:t>
            </a:r>
            <a:r>
              <a:rPr lang="es-AR" sz="1500" b="1" i="0" u="none" strike="noStrike" cap="none" dirty="0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(Jujuy)</a:t>
            </a:r>
            <a:endParaRPr lang="es-AR" dirty="0"/>
          </a:p>
        </p:txBody>
      </p:sp>
      <p:sp>
        <p:nvSpPr>
          <p:cNvPr id="15" name="Google Shape;128;p16">
            <a:extLst>
              <a:ext uri="{FF2B5EF4-FFF2-40B4-BE49-F238E27FC236}">
                <a16:creationId xmlns:a16="http://schemas.microsoft.com/office/drawing/2014/main" id="{69344E83-AC08-4FC6-A665-B878E1641256}"/>
              </a:ext>
            </a:extLst>
          </p:cNvPr>
          <p:cNvSpPr txBox="1"/>
          <p:nvPr/>
        </p:nvSpPr>
        <p:spPr>
          <a:xfrm>
            <a:off x="6477000" y="3075241"/>
            <a:ext cx="4705350" cy="1471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49960"/>
              </a:lnSpc>
            </a:pPr>
            <a:r>
              <a:rPr lang="es-AR" sz="1275" dirty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Establece que la convivencia escolar se basa en el respeto mutuo, los derechos humanos y la participación democrática. La norma dispone que los estudiantes y las familias deben cumplir las normas de organización y disciplina, mientras el Estado garantizará ámbitos libres de violencia.</a:t>
            </a:r>
            <a:endParaRPr lang="es-AR" dirty="0"/>
          </a:p>
        </p:txBody>
      </p:sp>
      <p:sp>
        <p:nvSpPr>
          <p:cNvPr id="129" name="Google Shape;129;p16"/>
          <p:cNvSpPr txBox="1"/>
          <p:nvPr/>
        </p:nvSpPr>
        <p:spPr>
          <a:xfrm>
            <a:off x="946252" y="5279726"/>
            <a:ext cx="494061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600" b="1" i="0" u="none" strike="noStrike" cap="none" dirty="0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La Resolución </a:t>
            </a:r>
            <a:r>
              <a:rPr lang="es-AR" sz="1600" b="1" i="0" u="none" strike="noStrike" cap="none" dirty="0" smtClean="0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Nº7621-E-2025</a:t>
            </a:r>
            <a:endParaRPr lang="es-AR" sz="1600" dirty="0"/>
          </a:p>
        </p:txBody>
      </p:sp>
      <p:sp>
        <p:nvSpPr>
          <p:cNvPr id="130" name="Google Shape;130;p16"/>
          <p:cNvSpPr txBox="1"/>
          <p:nvPr/>
        </p:nvSpPr>
        <p:spPr>
          <a:xfrm>
            <a:off x="946251" y="5580518"/>
            <a:ext cx="1029636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b="0" i="0" u="none" strike="noStrike" cap="none" dirty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Aprueba el </a:t>
            </a:r>
            <a:r>
              <a:rPr lang="es-AR" b="0" i="0" u="none" strike="noStrike" cap="none" dirty="0" smtClean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Protocolo </a:t>
            </a:r>
            <a:r>
              <a:rPr lang="es-AR" b="0" i="0" u="none" strike="noStrike" cap="none" dirty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de Actuación ante Problemáticas Complejas en Escuelas de Jujuy. Prioriza la contención emocional, la confidencialidad, la celeridad </a:t>
            </a:r>
            <a:r>
              <a:rPr lang="es-AR" b="0" i="0" u="none" strike="noStrike" cap="none" dirty="0" smtClean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institucional, la </a:t>
            </a:r>
            <a:r>
              <a:rPr lang="es-AR" b="0" i="0" u="none" strike="noStrike" cap="none" dirty="0" err="1" smtClean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co</a:t>
            </a:r>
            <a:r>
              <a:rPr lang="es-AR" b="0" i="0" u="none" strike="noStrike" cap="none" dirty="0" smtClean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-responsabilidad </a:t>
            </a:r>
            <a:r>
              <a:rPr lang="es-AR" b="0" i="0" u="none" strike="noStrike" cap="none" dirty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y el principio estricto de </a:t>
            </a:r>
            <a:r>
              <a:rPr lang="es-AR" b="1" i="0" u="none" strike="noStrike" cap="none" dirty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no revictimización</a:t>
            </a:r>
            <a:r>
              <a:rPr lang="es-AR" b="0" i="0" u="none" strike="noStrike" cap="none" dirty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lang="es-AR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87000" y="476250"/>
            <a:ext cx="1333500" cy="219075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7"/>
          <p:cNvSpPr/>
          <p:nvPr/>
        </p:nvSpPr>
        <p:spPr>
          <a:xfrm>
            <a:off x="5524500" y="3898700"/>
            <a:ext cx="952500" cy="47700"/>
          </a:xfrm>
          <a:prstGeom prst="rect">
            <a:avLst/>
          </a:prstGeom>
          <a:solidFill>
            <a:srgbClr val="E0A96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17"/>
          <p:cNvSpPr txBox="1"/>
          <p:nvPr/>
        </p:nvSpPr>
        <p:spPr>
          <a:xfrm>
            <a:off x="3265646" y="2000987"/>
            <a:ext cx="56607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Situaciones Complejas</a:t>
            </a:r>
            <a:endParaRPr sz="3600" b="1" i="0" u="none" strike="noStrike" cap="none">
              <a:solidFill>
                <a:srgbClr val="00336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ENTRE PARES</a:t>
            </a:r>
            <a:endParaRPr sz="3600" b="1">
              <a:solidFill>
                <a:srgbClr val="00336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3" name="Google Shape;143;p17"/>
          <p:cNvSpPr txBox="1"/>
          <p:nvPr/>
        </p:nvSpPr>
        <p:spPr>
          <a:xfrm>
            <a:off x="2143050" y="4310050"/>
            <a:ext cx="7905900" cy="6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64748B"/>
                </a:solidFill>
                <a:latin typeface="Open Sans"/>
                <a:ea typeface="Open Sans"/>
                <a:cs typeface="Open Sans"/>
                <a:sym typeface="Open Sans"/>
              </a:rPr>
              <a:t>H</a:t>
            </a:r>
            <a:r>
              <a:rPr lang="en-US" sz="1700" b="0" i="0" u="none" strike="noStrike" cap="none">
                <a:solidFill>
                  <a:srgbClr val="64748B"/>
                </a:solidFill>
                <a:latin typeface="Open Sans"/>
                <a:ea typeface="Open Sans"/>
                <a:cs typeface="Open Sans"/>
                <a:sym typeface="Open Sans"/>
              </a:rPr>
              <a:t>echos que vulneran la convivencia armónica entre estudiantes y requieren la activación inmediata del protocolo escolar de contención e intervención.</a:t>
            </a:r>
            <a:endParaRPr sz="1600"/>
          </a:p>
        </p:txBody>
      </p:sp>
      <p:sp>
        <p:nvSpPr>
          <p:cNvPr id="144" name="Google Shape;144;p17"/>
          <p:cNvSpPr txBox="1"/>
          <p:nvPr/>
        </p:nvSpPr>
        <p:spPr>
          <a:xfrm>
            <a:off x="571500" y="476250"/>
            <a:ext cx="110490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 b="1">
                <a:solidFill>
                  <a:srgbClr val="003366"/>
                </a:solidFill>
                <a:latin typeface="Open Sans"/>
                <a:ea typeface="Open Sans"/>
                <a:cs typeface="Open Sans"/>
                <a:sym typeface="Open Sans"/>
              </a:rPr>
              <a:t>Departamento de Apoyo Institucional - Ministerio de Educación</a:t>
            </a:r>
            <a:endParaRPr/>
          </a:p>
        </p:txBody>
      </p:sp>
      <p:sp>
        <p:nvSpPr>
          <p:cNvPr id="145" name="Google Shape;145;p17"/>
          <p:cNvSpPr/>
          <p:nvPr/>
        </p:nvSpPr>
        <p:spPr>
          <a:xfrm>
            <a:off x="571500" y="790575"/>
            <a:ext cx="110490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18"/>
          <p:cNvSpPr txBox="1"/>
          <p:nvPr/>
        </p:nvSpPr>
        <p:spPr>
          <a:xfrm>
            <a:off x="476250" y="428625"/>
            <a:ext cx="542925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3366"/>
                </a:solidFill>
                <a:latin typeface="Open Sans"/>
                <a:ea typeface="Open Sans"/>
                <a:cs typeface="Open Sans"/>
                <a:sym typeface="Open Sans"/>
              </a:rPr>
              <a:t>Jujuy - Educación</a:t>
            </a:r>
            <a:endParaRPr/>
          </a:p>
        </p:txBody>
      </p:sp>
      <p:sp>
        <p:nvSpPr>
          <p:cNvPr id="152" name="Google Shape;152;p18"/>
          <p:cNvSpPr/>
          <p:nvPr/>
        </p:nvSpPr>
        <p:spPr>
          <a:xfrm>
            <a:off x="476250" y="742950"/>
            <a:ext cx="542925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18"/>
          <p:cNvSpPr txBox="1"/>
          <p:nvPr/>
        </p:nvSpPr>
        <p:spPr>
          <a:xfrm>
            <a:off x="476250" y="1740688"/>
            <a:ext cx="57006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2550" b="1" i="0" u="none" strike="noStrike" cap="none" dirty="0" smtClean="0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Violencia Física y Bullying</a:t>
            </a:r>
            <a:endParaRPr lang="es-AR" dirty="0"/>
          </a:p>
        </p:txBody>
      </p:sp>
      <p:pic>
        <p:nvPicPr>
          <p:cNvPr id="154" name="Google Shape;154;p18" title="ninos.png"/>
          <p:cNvPicPr preferRelativeResize="0"/>
          <p:nvPr/>
        </p:nvPicPr>
        <p:blipFill rotWithShape="1">
          <a:blip r:embed="rId4">
            <a:alphaModFix/>
          </a:blip>
          <a:srcRect l="-1834" r="8280"/>
          <a:stretch/>
        </p:blipFill>
        <p:spPr>
          <a:xfrm>
            <a:off x="5229447" y="776539"/>
            <a:ext cx="6944379" cy="5991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8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810347" y="457200"/>
            <a:ext cx="838200" cy="219075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18"/>
          <p:cNvSpPr/>
          <p:nvPr/>
        </p:nvSpPr>
        <p:spPr>
          <a:xfrm>
            <a:off x="2857500" y="1162050"/>
            <a:ext cx="666750" cy="38100"/>
          </a:xfrm>
          <a:prstGeom prst="roundRect">
            <a:avLst>
              <a:gd name="adj" fmla="val 50000"/>
            </a:avLst>
          </a:prstGeom>
          <a:solidFill>
            <a:srgbClr val="E0A96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18"/>
          <p:cNvSpPr txBox="1"/>
          <p:nvPr/>
        </p:nvSpPr>
        <p:spPr>
          <a:xfrm>
            <a:off x="476250" y="2516737"/>
            <a:ext cx="57006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500" b="1" i="0" u="none" strike="noStrike" cap="none" dirty="0" smtClean="0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Agresión Física Escolar</a:t>
            </a:r>
            <a:endParaRPr lang="es-AR" dirty="0"/>
          </a:p>
        </p:txBody>
      </p:sp>
      <p:sp>
        <p:nvSpPr>
          <p:cNvPr id="158" name="Google Shape;158;p18"/>
          <p:cNvSpPr txBox="1"/>
          <p:nvPr/>
        </p:nvSpPr>
        <p:spPr>
          <a:xfrm>
            <a:off x="476175" y="2891712"/>
            <a:ext cx="5429400" cy="1500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275" b="0" i="0" u="none" strike="noStrike" cap="none" dirty="0" smtClean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Comprende toda acción intencional ejercida por uno o varios integrantes de la comunidad educativa que ocasione daño </a:t>
            </a:r>
            <a:r>
              <a:rPr lang="es-AR" sz="1275" b="0" i="0" u="none" strike="noStrike" cap="none" dirty="0" smtClean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corporal </a:t>
            </a:r>
            <a:r>
              <a:rPr lang="es-AR" sz="1275" b="0" i="0" u="none" strike="noStrike" cap="none" dirty="0" smtClean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a otro u otr</a:t>
            </a:r>
            <a:r>
              <a:rPr lang="es-AR" sz="1275" dirty="0" smtClean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os </a:t>
            </a:r>
            <a:r>
              <a:rPr lang="es-AR" sz="1275" b="0" i="0" u="none" strike="noStrike" cap="none" dirty="0" smtClean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estudiantes dentro o en las inmediaciones del </a:t>
            </a:r>
            <a:r>
              <a:rPr lang="es-AR" sz="1275" b="0" i="0" u="none" strike="noStrike" cap="none" dirty="0" smtClean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establecimiento educativo.</a:t>
            </a:r>
            <a:endParaRPr lang="es-AR" sz="1275" b="0" i="0" u="none" strike="noStrike" cap="none" dirty="0" smtClean="0">
              <a:solidFill>
                <a:srgbClr val="33415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AR" dirty="0"/>
          </a:p>
        </p:txBody>
      </p:sp>
      <p:sp>
        <p:nvSpPr>
          <p:cNvPr id="159" name="Google Shape;159;p18"/>
          <p:cNvSpPr txBox="1"/>
          <p:nvPr/>
        </p:nvSpPr>
        <p:spPr>
          <a:xfrm>
            <a:off x="476250" y="4405755"/>
            <a:ext cx="5700712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500" b="1" i="0" u="none" strike="noStrike" cap="none" dirty="0" smtClean="0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Bullying (Acoso Escolar)</a:t>
            </a:r>
            <a:endParaRPr lang="es-AR" dirty="0"/>
          </a:p>
        </p:txBody>
      </p:sp>
      <p:sp>
        <p:nvSpPr>
          <p:cNvPr id="160" name="Google Shape;160;p18"/>
          <p:cNvSpPr txBox="1"/>
          <p:nvPr/>
        </p:nvSpPr>
        <p:spPr>
          <a:xfrm>
            <a:off x="476250" y="4710555"/>
            <a:ext cx="5429250" cy="1177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275" b="0" i="0" u="none" strike="noStrike" cap="none" dirty="0" smtClean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Conducta de persecución u hostigamiento intencional, metódico y asimétrico (relación de poder) ejercida de forma reiterada </a:t>
            </a:r>
            <a:r>
              <a:rPr lang="es-AR" sz="1275" b="0" i="0" u="none" strike="noStrike" cap="none" dirty="0" smtClean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y sostenida en </a:t>
            </a:r>
            <a:r>
              <a:rPr lang="es-AR" sz="1275" b="0" i="0" u="none" strike="noStrike" cap="none" dirty="0" smtClean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el tiempo por un individuo o grupo hacia </a:t>
            </a:r>
            <a:r>
              <a:rPr lang="es-AR" sz="1275" b="0" i="0" u="none" strike="noStrike" cap="none" dirty="0" smtClean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otro estudiante en </a:t>
            </a:r>
            <a:r>
              <a:rPr lang="es-AR" sz="1275" b="0" i="0" u="none" strike="noStrike" cap="none" dirty="0" smtClean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el ámbito </a:t>
            </a:r>
            <a:r>
              <a:rPr lang="es-AR" sz="1275" b="0" i="0" u="none" strike="noStrike" cap="none" dirty="0" smtClean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escolar que se puede trasladar a otros ámbitos.</a:t>
            </a:r>
            <a:endParaRPr lang="es-A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032" y="48128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19" title="cyber-bullying-man-sitting-on-the-floor-negative-comment-and-the-pressure-of-society-flat-illustration-vector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80625" y="164500"/>
            <a:ext cx="3628825" cy="3628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1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3193249"/>
            <a:ext cx="5334000" cy="254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1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86500" y="3193249"/>
            <a:ext cx="5334000" cy="254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19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287000" y="476250"/>
            <a:ext cx="1333500" cy="219075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19"/>
          <p:cNvSpPr txBox="1"/>
          <p:nvPr/>
        </p:nvSpPr>
        <p:spPr>
          <a:xfrm>
            <a:off x="904875" y="3488531"/>
            <a:ext cx="49407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Violencia Digital</a:t>
            </a:r>
            <a:endParaRPr/>
          </a:p>
        </p:txBody>
      </p:sp>
      <p:sp>
        <p:nvSpPr>
          <p:cNvPr id="171" name="Google Shape;171;p19"/>
          <p:cNvSpPr txBox="1"/>
          <p:nvPr/>
        </p:nvSpPr>
        <p:spPr>
          <a:xfrm>
            <a:off x="904875" y="3793331"/>
            <a:ext cx="4705200" cy="1765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275" b="0" i="0" u="none" strike="noStrike" cap="none" dirty="0" smtClean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Uso de tecnologías de la información (redes sociales, chats, </a:t>
            </a:r>
            <a:r>
              <a:rPr lang="es-AR" sz="1275" dirty="0" smtClean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juegos online</a:t>
            </a:r>
            <a:r>
              <a:rPr lang="es-AR" sz="1275" b="0" i="0" u="none" strike="noStrike" cap="none" dirty="0" smtClean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) para insultar, intimidar, difundir rumores o divulgar contenidos no consentidos con el fin de lesionar la dignidad de un</a:t>
            </a:r>
            <a:r>
              <a:rPr lang="es-AR" sz="1275" dirty="0" smtClean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o o varios estudiantes. Esta acción puede o no tener una respuesta igual o más violenta por parte de la persona o personas agredidas.</a:t>
            </a:r>
            <a:endParaRPr lang="es-AR" dirty="0"/>
          </a:p>
        </p:txBody>
      </p:sp>
      <p:sp>
        <p:nvSpPr>
          <p:cNvPr id="172" name="Google Shape;172;p19"/>
          <p:cNvSpPr txBox="1"/>
          <p:nvPr/>
        </p:nvSpPr>
        <p:spPr>
          <a:xfrm>
            <a:off x="6619875" y="3488531"/>
            <a:ext cx="49407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C</a:t>
            </a:r>
            <a:r>
              <a:rPr lang="en-US" sz="1500" b="1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iberbullying</a:t>
            </a:r>
            <a:endParaRPr/>
          </a:p>
        </p:txBody>
      </p:sp>
      <p:sp>
        <p:nvSpPr>
          <p:cNvPr id="173" name="Google Shape;173;p19"/>
          <p:cNvSpPr txBox="1"/>
          <p:nvPr/>
        </p:nvSpPr>
        <p:spPr>
          <a:xfrm>
            <a:off x="6619875" y="3793331"/>
            <a:ext cx="4705200" cy="1765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275" b="0" i="0" u="none" strike="noStrike" cap="none" dirty="0" smtClean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Acción intencional</a:t>
            </a:r>
            <a:r>
              <a:rPr lang="es-AR" sz="1275" dirty="0" smtClean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 reiterada y sostenida por un estudiante que expresa poder,  dirigida a otro estudiante con la intención de humillar y someter, atentando contra la integridad y dignidad del estudiante sometido con el fin último de socavar su autoestima. Requiere necesariamente la participación de otros estudiantes que observan y ratifican o guardan silencio.</a:t>
            </a:r>
            <a:endParaRPr lang="es-AR" dirty="0"/>
          </a:p>
        </p:txBody>
      </p:sp>
      <p:sp>
        <p:nvSpPr>
          <p:cNvPr id="174" name="Google Shape;174;p19"/>
          <p:cNvSpPr txBox="1"/>
          <p:nvPr/>
        </p:nvSpPr>
        <p:spPr>
          <a:xfrm>
            <a:off x="571500" y="476250"/>
            <a:ext cx="110490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 b="1">
                <a:solidFill>
                  <a:srgbClr val="003366"/>
                </a:solidFill>
                <a:latin typeface="Open Sans"/>
                <a:ea typeface="Open Sans"/>
                <a:cs typeface="Open Sans"/>
                <a:sym typeface="Open Sans"/>
              </a:rPr>
              <a:t>Departamento de Apoyo Institucional - Ministerio de Educación</a:t>
            </a:r>
            <a:endParaRPr/>
          </a:p>
        </p:txBody>
      </p:sp>
      <p:sp>
        <p:nvSpPr>
          <p:cNvPr id="175" name="Google Shape;175;p19"/>
          <p:cNvSpPr/>
          <p:nvPr/>
        </p:nvSpPr>
        <p:spPr>
          <a:xfrm>
            <a:off x="571500" y="790575"/>
            <a:ext cx="110490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19"/>
          <p:cNvSpPr txBox="1"/>
          <p:nvPr/>
        </p:nvSpPr>
        <p:spPr>
          <a:xfrm>
            <a:off x="571500" y="1857625"/>
            <a:ext cx="116016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50" b="1" i="0" u="none" strike="noStrike" cap="none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Violencia Digital y </a:t>
            </a:r>
            <a:r>
              <a:rPr lang="en-US" sz="2550" b="1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Ciberbullying</a:t>
            </a:r>
            <a:endParaRPr/>
          </a:p>
        </p:txBody>
      </p:sp>
      <p:sp>
        <p:nvSpPr>
          <p:cNvPr id="177" name="Google Shape;177;p19"/>
          <p:cNvSpPr/>
          <p:nvPr/>
        </p:nvSpPr>
        <p:spPr>
          <a:xfrm>
            <a:off x="5762625" y="1162050"/>
            <a:ext cx="666750" cy="38100"/>
          </a:xfrm>
          <a:prstGeom prst="roundRect">
            <a:avLst>
              <a:gd name="adj" fmla="val 50000"/>
            </a:avLst>
          </a:prstGeom>
          <a:solidFill>
            <a:srgbClr val="E0A96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20" title="shutterstock_1503499058-1024x678.jpg"/>
          <p:cNvPicPr preferRelativeResize="0"/>
          <p:nvPr/>
        </p:nvPicPr>
        <p:blipFill>
          <a:blip r:embed="rId3">
            <a:alphaModFix amt="27000"/>
          </a:blip>
          <a:stretch>
            <a:fillRect/>
          </a:stretch>
        </p:blipFill>
        <p:spPr>
          <a:xfrm>
            <a:off x="-18900" y="0"/>
            <a:ext cx="12210900" cy="68580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83" name="Google Shape;183;p2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87000" y="476250"/>
            <a:ext cx="1333500" cy="219075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20"/>
          <p:cNvSpPr txBox="1"/>
          <p:nvPr/>
        </p:nvSpPr>
        <p:spPr>
          <a:xfrm>
            <a:off x="571500" y="2072176"/>
            <a:ext cx="9715500" cy="4726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575" b="1" dirty="0" smtClean="0">
                <a:solidFill>
                  <a:srgbClr val="003366"/>
                </a:solidFill>
                <a:latin typeface="Open Sans"/>
                <a:ea typeface="Open Sans"/>
                <a:cs typeface="Open Sans"/>
                <a:sym typeface="Open Sans"/>
              </a:rPr>
              <a:t>NO ES BULLYING/CIBERBULLYING:</a:t>
            </a:r>
          </a:p>
          <a:p>
            <a:pPr marL="457200" marR="0" lvl="0" indent="-328613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1575"/>
              <a:buFont typeface="Open Sans"/>
              <a:buChar char="●"/>
            </a:pPr>
            <a:r>
              <a:rPr lang="es-AR" sz="1575" b="1" dirty="0" smtClean="0">
                <a:solidFill>
                  <a:srgbClr val="003366"/>
                </a:solidFill>
                <a:latin typeface="Open Sans"/>
                <a:ea typeface="Open Sans"/>
                <a:cs typeface="Open Sans"/>
                <a:sym typeface="Open Sans"/>
              </a:rPr>
              <a:t>Pelearse con el/la mejor amigo/a</a:t>
            </a:r>
          </a:p>
          <a:p>
            <a:pPr marL="457200" indent="-328613">
              <a:lnSpc>
                <a:spcPct val="149960"/>
              </a:lnSpc>
              <a:buClr>
                <a:srgbClr val="003366"/>
              </a:buClr>
              <a:buSzPts val="1575"/>
              <a:buFont typeface="Open Sans"/>
              <a:buChar char="●"/>
            </a:pPr>
            <a:r>
              <a:rPr lang="es-AR" sz="1575" b="1" dirty="0">
                <a:solidFill>
                  <a:srgbClr val="003366"/>
                </a:solidFill>
                <a:latin typeface="Open Sans"/>
                <a:ea typeface="Open Sans"/>
                <a:cs typeface="Open Sans"/>
                <a:sym typeface="Open Sans"/>
              </a:rPr>
              <a:t>Tener un grupo de mejores </a:t>
            </a:r>
            <a:r>
              <a:rPr lang="es-AR" sz="1575" b="1" dirty="0" smtClean="0">
                <a:solidFill>
                  <a:srgbClr val="003366"/>
                </a:solidFill>
                <a:latin typeface="Open Sans"/>
                <a:ea typeface="Open Sans"/>
                <a:cs typeface="Open Sans"/>
                <a:sym typeface="Open Sans"/>
              </a:rPr>
              <a:t>amigos en </a:t>
            </a:r>
            <a:r>
              <a:rPr lang="es-AR" sz="1575" b="1" dirty="0" err="1" smtClean="0">
                <a:solidFill>
                  <a:srgbClr val="003366"/>
                </a:solidFill>
                <a:latin typeface="Open Sans"/>
                <a:ea typeface="Open Sans"/>
                <a:cs typeface="Open Sans"/>
                <a:sym typeface="Open Sans"/>
              </a:rPr>
              <a:t>whatsapp</a:t>
            </a:r>
            <a:endParaRPr lang="es-AR" sz="1575" b="1" dirty="0">
              <a:solidFill>
                <a:srgbClr val="00336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marR="0" lvl="0" indent="-328613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1575"/>
              <a:buFont typeface="Open Sans"/>
              <a:buChar char="●"/>
            </a:pPr>
            <a:r>
              <a:rPr lang="es-AR" sz="1575" b="1" dirty="0" smtClean="0">
                <a:solidFill>
                  <a:srgbClr val="003366"/>
                </a:solidFill>
                <a:latin typeface="Open Sans"/>
                <a:ea typeface="Open Sans"/>
                <a:cs typeface="Open Sans"/>
                <a:sym typeface="Open Sans"/>
              </a:rPr>
              <a:t>No admitir a alguien en redes sociales</a:t>
            </a:r>
          </a:p>
          <a:p>
            <a:pPr marL="457200" marR="0" lvl="0" indent="-328613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1575"/>
              <a:buFont typeface="Open Sans"/>
              <a:buChar char="●"/>
            </a:pPr>
            <a:r>
              <a:rPr lang="es-AR" sz="1575" b="1" dirty="0" smtClean="0">
                <a:solidFill>
                  <a:srgbClr val="003366"/>
                </a:solidFill>
                <a:latin typeface="Open Sans"/>
                <a:ea typeface="Open Sans"/>
                <a:cs typeface="Open Sans"/>
                <a:sym typeface="Open Sans"/>
              </a:rPr>
              <a:t>Poner “me gusta” a alguien y después dejar de  hacerlo o quitarlos</a:t>
            </a:r>
          </a:p>
          <a:p>
            <a:pPr marL="457200" marR="0" lvl="0" indent="-328613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1575"/>
              <a:buFont typeface="Open Sans"/>
              <a:buChar char="●"/>
            </a:pPr>
            <a:r>
              <a:rPr lang="es-AR" sz="1575" b="1" dirty="0" smtClean="0">
                <a:solidFill>
                  <a:srgbClr val="003366"/>
                </a:solidFill>
                <a:latin typeface="Open Sans"/>
                <a:ea typeface="Open Sans"/>
                <a:cs typeface="Open Sans"/>
                <a:sym typeface="Open Sans"/>
              </a:rPr>
              <a:t>No pasarle la tarea a alguien</a:t>
            </a:r>
          </a:p>
          <a:p>
            <a:pPr marL="457200" marR="0" lvl="0" indent="-328613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1575"/>
              <a:buFont typeface="Open Sans"/>
              <a:buChar char="●"/>
            </a:pPr>
            <a:r>
              <a:rPr lang="es-AR" sz="1575" b="1" dirty="0" smtClean="0">
                <a:solidFill>
                  <a:srgbClr val="003366"/>
                </a:solidFill>
                <a:latin typeface="Open Sans"/>
                <a:ea typeface="Open Sans"/>
                <a:cs typeface="Open Sans"/>
                <a:sym typeface="Open Sans"/>
              </a:rPr>
              <a:t>Negarse a hacer grupo con alguien</a:t>
            </a:r>
          </a:p>
          <a:p>
            <a:pPr marL="457200" marR="0" lvl="0" indent="-328613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1575"/>
              <a:buFont typeface="Open Sans"/>
              <a:buChar char="●"/>
            </a:pPr>
            <a:r>
              <a:rPr lang="es-AR" sz="1575" b="1" dirty="0" smtClean="0">
                <a:solidFill>
                  <a:srgbClr val="003366"/>
                </a:solidFill>
                <a:latin typeface="Open Sans"/>
                <a:ea typeface="Open Sans"/>
                <a:cs typeface="Open Sans"/>
                <a:sym typeface="Open Sans"/>
              </a:rPr>
              <a:t>Ponerse apodos (siempre que ellos no sean humillantes)</a:t>
            </a:r>
          </a:p>
          <a:p>
            <a:pPr marL="457200" marR="0" lvl="0" indent="-328613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1575"/>
              <a:buFont typeface="Open Sans"/>
              <a:buChar char="●"/>
            </a:pPr>
            <a:r>
              <a:rPr lang="es-AR" sz="1575" b="1" dirty="0" smtClean="0">
                <a:solidFill>
                  <a:srgbClr val="003366"/>
                </a:solidFill>
                <a:latin typeface="Open Sans"/>
                <a:ea typeface="Open Sans"/>
                <a:cs typeface="Open Sans"/>
                <a:sym typeface="Open Sans"/>
              </a:rPr>
              <a:t>Cargarse en grupos de </a:t>
            </a:r>
            <a:r>
              <a:rPr lang="es-AR" sz="1575" b="1" dirty="0" err="1" smtClean="0">
                <a:solidFill>
                  <a:srgbClr val="003366"/>
                </a:solidFill>
                <a:latin typeface="Open Sans"/>
                <a:ea typeface="Open Sans"/>
                <a:cs typeface="Open Sans"/>
                <a:sym typeface="Open Sans"/>
              </a:rPr>
              <a:t>whatsapp</a:t>
            </a:r>
            <a:r>
              <a:rPr lang="es-AR" sz="1575" b="1" dirty="0" smtClean="0">
                <a:solidFill>
                  <a:srgbClr val="003366"/>
                </a:solidFill>
                <a:latin typeface="Open Sans"/>
                <a:ea typeface="Open Sans"/>
                <a:cs typeface="Open Sans"/>
                <a:sym typeface="Open Sans"/>
              </a:rPr>
              <a:t> de amigos</a:t>
            </a:r>
          </a:p>
          <a:p>
            <a:pPr marL="457200" indent="-328613">
              <a:lnSpc>
                <a:spcPct val="149960"/>
              </a:lnSpc>
              <a:buClr>
                <a:srgbClr val="003366"/>
              </a:buClr>
              <a:buSzPts val="1575"/>
              <a:buFont typeface="Open Sans"/>
              <a:buChar char="●"/>
            </a:pPr>
            <a:r>
              <a:rPr lang="es-AR" sz="1575" b="1" dirty="0" smtClean="0">
                <a:solidFill>
                  <a:srgbClr val="003366"/>
                </a:solidFill>
                <a:latin typeface="Open Sans"/>
                <a:ea typeface="Open Sans"/>
                <a:cs typeface="Open Sans"/>
                <a:sym typeface="Open Sans"/>
              </a:rPr>
              <a:t>Subir una foto donde yo salgo bien y otro no</a:t>
            </a:r>
          </a:p>
          <a:p>
            <a:pPr marL="457200" indent="-328613">
              <a:lnSpc>
                <a:spcPct val="149960"/>
              </a:lnSpc>
              <a:buClr>
                <a:srgbClr val="003366"/>
              </a:buClr>
              <a:buSzPts val="1575"/>
              <a:buFont typeface="Open Sans"/>
              <a:buChar char="●"/>
            </a:pPr>
            <a:r>
              <a:rPr lang="es-AR" sz="1575" b="1" dirty="0" smtClean="0">
                <a:solidFill>
                  <a:srgbClr val="003366"/>
                </a:solidFill>
                <a:latin typeface="Open Sans"/>
                <a:ea typeface="Open Sans"/>
                <a:cs typeface="Open Sans"/>
                <a:sym typeface="Open Sans"/>
              </a:rPr>
              <a:t>El intercambio de insultos en redes sociales entre 2 estudiantes</a:t>
            </a:r>
          </a:p>
          <a:p>
            <a:pPr marL="457200" indent="-328613">
              <a:lnSpc>
                <a:spcPct val="149960"/>
              </a:lnSpc>
              <a:buClr>
                <a:srgbClr val="003366"/>
              </a:buClr>
              <a:buSzPts val="1575"/>
              <a:buFont typeface="Open Sans"/>
              <a:buChar char="●"/>
            </a:pPr>
            <a:r>
              <a:rPr lang="es-AR" sz="1575" b="1" dirty="0" smtClean="0">
                <a:solidFill>
                  <a:srgbClr val="003366"/>
                </a:solidFill>
                <a:latin typeface="Open Sans"/>
                <a:ea typeface="Open Sans"/>
                <a:cs typeface="Open Sans"/>
                <a:sym typeface="Open Sans"/>
              </a:rPr>
              <a:t>No </a:t>
            </a:r>
            <a:r>
              <a:rPr lang="es-AR" sz="1575" b="1" dirty="0">
                <a:solidFill>
                  <a:srgbClr val="003366"/>
                </a:solidFill>
                <a:latin typeface="Open Sans"/>
                <a:ea typeface="Open Sans"/>
                <a:cs typeface="Open Sans"/>
                <a:sym typeface="Open Sans"/>
              </a:rPr>
              <a:t>querer asistir al evento de </a:t>
            </a:r>
            <a:r>
              <a:rPr lang="es-AR" sz="1575" b="1" dirty="0" smtClean="0">
                <a:solidFill>
                  <a:srgbClr val="003366"/>
                </a:solidFill>
                <a:latin typeface="Open Sans"/>
                <a:ea typeface="Open Sans"/>
                <a:cs typeface="Open Sans"/>
                <a:sym typeface="Open Sans"/>
              </a:rPr>
              <a:t>alguien</a:t>
            </a:r>
            <a:endParaRPr lang="es-AR" sz="1575" b="1" dirty="0">
              <a:solidFill>
                <a:srgbClr val="00336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marR="0" lvl="0" indent="-328613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1575"/>
              <a:buFont typeface="Open Sans"/>
              <a:buChar char="●"/>
            </a:pPr>
            <a:endParaRPr lang="es-AR" sz="1575" b="1" dirty="0">
              <a:solidFill>
                <a:srgbClr val="00336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5" name="Google Shape;185;p20"/>
          <p:cNvSpPr txBox="1"/>
          <p:nvPr/>
        </p:nvSpPr>
        <p:spPr>
          <a:xfrm>
            <a:off x="571500" y="476250"/>
            <a:ext cx="110490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3366"/>
                </a:solidFill>
                <a:latin typeface="Open Sans"/>
                <a:ea typeface="Open Sans"/>
                <a:cs typeface="Open Sans"/>
                <a:sym typeface="Open Sans"/>
              </a:rPr>
              <a:t>Departamento de Apoyo Institucional - Ministerio de Educación</a:t>
            </a:r>
            <a:endParaRPr/>
          </a:p>
        </p:txBody>
      </p:sp>
      <p:sp>
        <p:nvSpPr>
          <p:cNvPr id="186" name="Google Shape;186;p20"/>
          <p:cNvSpPr/>
          <p:nvPr/>
        </p:nvSpPr>
        <p:spPr>
          <a:xfrm>
            <a:off x="571500" y="790575"/>
            <a:ext cx="11049000" cy="96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20"/>
          <p:cNvSpPr txBox="1"/>
          <p:nvPr/>
        </p:nvSpPr>
        <p:spPr>
          <a:xfrm>
            <a:off x="571500" y="1428675"/>
            <a:ext cx="116016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50" b="1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NO TODO LO QUE DUELE ES BULLYING</a:t>
            </a:r>
            <a:endParaRPr/>
          </a:p>
        </p:txBody>
      </p:sp>
      <p:sp>
        <p:nvSpPr>
          <p:cNvPr id="188" name="Google Shape;188;p20"/>
          <p:cNvSpPr/>
          <p:nvPr/>
        </p:nvSpPr>
        <p:spPr>
          <a:xfrm>
            <a:off x="5762625" y="1162050"/>
            <a:ext cx="666900" cy="38100"/>
          </a:xfrm>
          <a:prstGeom prst="roundRect">
            <a:avLst>
              <a:gd name="adj" fmla="val 50000"/>
            </a:avLst>
          </a:prstGeom>
          <a:solidFill>
            <a:srgbClr val="E0A96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2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2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87000" y="476250"/>
            <a:ext cx="1333500" cy="219075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1"/>
          <p:cNvSpPr/>
          <p:nvPr/>
        </p:nvSpPr>
        <p:spPr>
          <a:xfrm>
            <a:off x="5619750" y="2947987"/>
            <a:ext cx="952500" cy="47625"/>
          </a:xfrm>
          <a:prstGeom prst="rect">
            <a:avLst/>
          </a:prstGeom>
          <a:solidFill>
            <a:srgbClr val="E0A96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21"/>
          <p:cNvSpPr txBox="1"/>
          <p:nvPr/>
        </p:nvSpPr>
        <p:spPr>
          <a:xfrm>
            <a:off x="2640568" y="3233737"/>
            <a:ext cx="6910863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3600" b="1" i="0" u="none" strike="noStrike" cap="none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Estrategias del Rol Docente</a:t>
            </a:r>
            <a:endParaRPr lang="es-AR"/>
          </a:p>
        </p:txBody>
      </p:sp>
      <p:sp>
        <p:nvSpPr>
          <p:cNvPr id="197" name="Google Shape;197;p21"/>
          <p:cNvSpPr txBox="1"/>
          <p:nvPr/>
        </p:nvSpPr>
        <p:spPr>
          <a:xfrm>
            <a:off x="2381250" y="3929062"/>
            <a:ext cx="7429500" cy="7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700" b="0" i="0" u="none" strike="noStrike" cap="none">
                <a:solidFill>
                  <a:srgbClr val="64748B"/>
                </a:solidFill>
                <a:latin typeface="Open Sans"/>
                <a:ea typeface="Open Sans"/>
                <a:cs typeface="Open Sans"/>
                <a:sym typeface="Open Sans"/>
              </a:rPr>
              <a:t>Orientaciones prácticas de intervención pedagógica </a:t>
            </a:r>
            <a:r>
              <a:rPr lang="es-AR" sz="1700">
                <a:solidFill>
                  <a:srgbClr val="64748B"/>
                </a:solidFill>
                <a:latin typeface="Open Sans"/>
                <a:ea typeface="Open Sans"/>
                <a:cs typeface="Open Sans"/>
                <a:sym typeface="Open Sans"/>
              </a:rPr>
              <a:t>para el</a:t>
            </a:r>
            <a:r>
              <a:rPr lang="es-AR" sz="1700" b="0" i="0" u="none" strike="noStrike" cap="none">
                <a:solidFill>
                  <a:srgbClr val="64748B"/>
                </a:solidFill>
                <a:latin typeface="Open Sans"/>
                <a:ea typeface="Open Sans"/>
                <a:cs typeface="Open Sans"/>
                <a:sym typeface="Open Sans"/>
              </a:rPr>
              <a:t> antes, durante y después de</a:t>
            </a:r>
            <a:r>
              <a:rPr lang="es-AR" sz="1700">
                <a:solidFill>
                  <a:srgbClr val="64748B"/>
                </a:solidFill>
                <a:latin typeface="Open Sans"/>
                <a:ea typeface="Open Sans"/>
                <a:cs typeface="Open Sans"/>
                <a:sym typeface="Open Sans"/>
              </a:rPr>
              <a:t> una situación compleja entre pares</a:t>
            </a:r>
            <a:r>
              <a:rPr lang="es-AR" sz="1700" b="0" i="0" u="none" strike="noStrike" cap="none">
                <a:solidFill>
                  <a:srgbClr val="64748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lang="es-AR" sz="1600"/>
          </a:p>
        </p:txBody>
      </p:sp>
      <p:sp>
        <p:nvSpPr>
          <p:cNvPr id="198" name="Google Shape;198;p21"/>
          <p:cNvSpPr txBox="1"/>
          <p:nvPr/>
        </p:nvSpPr>
        <p:spPr>
          <a:xfrm>
            <a:off x="571500" y="476250"/>
            <a:ext cx="110490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 b="1">
                <a:solidFill>
                  <a:srgbClr val="003366"/>
                </a:solidFill>
                <a:latin typeface="Open Sans"/>
                <a:ea typeface="Open Sans"/>
                <a:cs typeface="Open Sans"/>
                <a:sym typeface="Open Sans"/>
              </a:rPr>
              <a:t>Departamento de Apoyo Institucional - Ministerio de Educación</a:t>
            </a:r>
            <a:endParaRPr/>
          </a:p>
        </p:txBody>
      </p:sp>
      <p:sp>
        <p:nvSpPr>
          <p:cNvPr id="199" name="Google Shape;199;p21"/>
          <p:cNvSpPr/>
          <p:nvPr/>
        </p:nvSpPr>
        <p:spPr>
          <a:xfrm>
            <a:off x="571500" y="790575"/>
            <a:ext cx="110490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1159</Words>
  <Application>Microsoft Office PowerPoint</Application>
  <PresentationFormat>Panorámica</PresentationFormat>
  <Paragraphs>88</Paragraphs>
  <Slides>14</Slides>
  <Notes>14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0" baseType="lpstr">
      <vt:lpstr>Calibri</vt:lpstr>
      <vt:lpstr>Open Sans SemiBold</vt:lpstr>
      <vt:lpstr>Arial</vt:lpstr>
      <vt:lpstr>Montserrat</vt:lpstr>
      <vt:lpstr>Open Sans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Familia</dc:creator>
  <cp:lastModifiedBy>WIN10</cp:lastModifiedBy>
  <cp:revision>18</cp:revision>
  <dcterms:modified xsi:type="dcterms:W3CDTF">2026-08-26T18:00:59Z</dcterms:modified>
</cp:coreProperties>
</file>