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8" r:id="rId3"/>
    <p:sldId id="257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6" r:id="rId14"/>
    <p:sldId id="267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Lato" panose="020B0604020202020204" charset="0"/>
      <p:regular r:id="rId21"/>
      <p:bold r:id="rId22"/>
      <p:italic r:id="rId23"/>
      <p:boldItalic r:id="rId24"/>
    </p:embeddedFont>
    <p:embeddedFont>
      <p:font typeface="Poppins SemiBold" panose="020B0604020202020204" charset="0"/>
      <p:regular r:id="rId25"/>
      <p:bold r:id="rId26"/>
      <p:italic r:id="rId27"/>
      <p:boldItalic r:id="rId28"/>
    </p:embeddedFont>
    <p:embeddedFont>
      <p:font typeface="Poppins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FF"/>
    <a:srgbClr val="00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5E2E4B-E5B5-4988-BE6C-0BEF42431EBD}">
  <a:tblStyle styleId="{DB5E2E4B-E5B5-4988-BE6C-0BEF42431EB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06" autoAdjust="0"/>
    <p:restoredTop sz="94660"/>
  </p:normalViewPr>
  <p:slideViewPr>
    <p:cSldViewPr snapToGrid="0">
      <p:cViewPr varScale="1">
        <p:scale>
          <a:sx n="43" d="100"/>
          <a:sy n="43" d="100"/>
        </p:scale>
        <p:origin x="72" y="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1719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540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58.png"/><Relationship Id="rId5" Type="http://schemas.openxmlformats.org/officeDocument/2006/relationships/image" Target="../media/image29.png"/><Relationship Id="rId10" Type="http://schemas.openxmlformats.org/officeDocument/2006/relationships/image" Target="../media/image57.png"/><Relationship Id="rId4" Type="http://schemas.openxmlformats.org/officeDocument/2006/relationships/image" Target="../media/image28.png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1.png"/><Relationship Id="rId4" Type="http://schemas.openxmlformats.org/officeDocument/2006/relationships/image" Target="../media/image23.jp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 l="117" t="-209" r="-117" b="98751"/>
          <a:stretch/>
        </p:blipFill>
        <p:spPr>
          <a:xfrm>
            <a:off x="-14288" y="-29801"/>
            <a:ext cx="12249150" cy="147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52662" y="4146649"/>
            <a:ext cx="45910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34212" y="4146649"/>
            <a:ext cx="2905125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512682" y="403586"/>
            <a:ext cx="3095626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dirty="0" smtClean="0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DEPARTAMENTO DE APOYO INSTITUCIONAL</a:t>
            </a:r>
          </a:p>
        </p:txBody>
      </p:sp>
      <p:sp>
        <p:nvSpPr>
          <p:cNvPr id="90" name="Google Shape;90;p13"/>
          <p:cNvSpPr txBox="1"/>
          <p:nvPr/>
        </p:nvSpPr>
        <p:spPr>
          <a:xfrm>
            <a:off x="2060495" y="2406550"/>
            <a:ext cx="8071008" cy="635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4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5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Grooming y Ciberacoso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2252662" y="3232249"/>
            <a:ext cx="7686675" cy="700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50" dirty="0" smtClean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Estrategias de </a:t>
            </a:r>
            <a:r>
              <a:rPr lang="es-AR" sz="1650" b="0" i="0" u="none" strike="noStrike" cap="none" dirty="0" smtClean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Prevención e Intervención en el Ámbito Escolar</a:t>
            </a:r>
            <a:r>
              <a:rPr lang="es-AR" sz="1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s-AR" sz="1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AR" sz="1650" b="0" i="0" u="none" strike="noStrike" cap="none" dirty="0" smtClean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Marco Institucional Res. N° 7621-E-2025</a:t>
            </a:r>
            <a:endParaRPr lang="es-AR" dirty="0"/>
          </a:p>
        </p:txBody>
      </p:sp>
      <p:pic>
        <p:nvPicPr>
          <p:cNvPr id="94" name="Google Shape;94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0025" y="401227"/>
            <a:ext cx="195262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47180" y="4284761"/>
            <a:ext cx="133350" cy="13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87345" y="4284761"/>
            <a:ext cx="133350" cy="13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EF8817B-C2DD-4F72-B4D6-E2C42F2E21D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493" t="75391" r="35184"/>
          <a:stretch/>
        </p:blipFill>
        <p:spPr>
          <a:xfrm>
            <a:off x="7540052" y="117836"/>
            <a:ext cx="4651948" cy="13908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6248400"/>
            <a:ext cx="53340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1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956" y="3492379"/>
            <a:ext cx="5819043" cy="3365621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1"/>
          <p:cNvSpPr txBox="1"/>
          <p:nvPr/>
        </p:nvSpPr>
        <p:spPr>
          <a:xfrm>
            <a:off x="571500" y="762000"/>
            <a:ext cx="560070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El Rol Docente y el Cuidado</a:t>
            </a:r>
            <a:endParaRPr/>
          </a:p>
        </p:txBody>
      </p:sp>
      <p:sp>
        <p:nvSpPr>
          <p:cNvPr id="283" name="Google Shape;283;p21"/>
          <p:cNvSpPr txBox="1"/>
          <p:nvPr/>
        </p:nvSpPr>
        <p:spPr>
          <a:xfrm>
            <a:off x="3419475" y="6372225"/>
            <a:ext cx="24860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La escuela es un espacio seguro de protección</a:t>
            </a:r>
            <a:endParaRPr/>
          </a:p>
        </p:txBody>
      </p:sp>
      <p:sp>
        <p:nvSpPr>
          <p:cNvPr id="284" name="Google Shape;284;p21"/>
          <p:cNvSpPr txBox="1"/>
          <p:nvPr/>
        </p:nvSpPr>
        <p:spPr>
          <a:xfrm>
            <a:off x="862012" y="428625"/>
            <a:ext cx="132397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ACOMPAÑAMIENTO</a:t>
            </a:r>
            <a:endParaRPr/>
          </a:p>
        </p:txBody>
      </p:sp>
      <p:sp>
        <p:nvSpPr>
          <p:cNvPr id="285" name="Google Shape;285;p21"/>
          <p:cNvSpPr txBox="1"/>
          <p:nvPr/>
        </p:nvSpPr>
        <p:spPr>
          <a:xfrm>
            <a:off x="571500" y="1312627"/>
            <a:ext cx="56007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 b="1" i="0" u="none" strike="noStrike" cap="none" dirty="0" smtClean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Escucha Activa y Protección</a:t>
            </a:r>
            <a:endParaRPr lang="es-AR" sz="1600" dirty="0"/>
          </a:p>
        </p:txBody>
      </p:sp>
      <p:sp>
        <p:nvSpPr>
          <p:cNvPr id="286" name="Google Shape;286;p21"/>
          <p:cNvSpPr txBox="1"/>
          <p:nvPr/>
        </p:nvSpPr>
        <p:spPr>
          <a:xfrm>
            <a:off x="571500" y="1686469"/>
            <a:ext cx="53340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1" i="0" u="none" strike="noStrike" cap="none" dirty="0" smtClean="0">
                <a:solidFill>
                  <a:schemeClr val="bg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Adulto de Referencia:</a:t>
            </a:r>
            <a:r>
              <a:rPr lang="es-AR" sz="1500" b="0" i="0" u="none" strike="noStrike" cap="none" dirty="0" smtClean="0">
                <a:solidFill>
                  <a:schemeClr val="bg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 Validar la palabra del niño, niña o adolescente con serenidad y sin juzgar, culpabilizar ni cuestionar su relato.</a:t>
            </a:r>
            <a:endParaRPr lang="es-AR" sz="15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7" name="Google Shape;287;p21"/>
          <p:cNvSpPr txBox="1"/>
          <p:nvPr/>
        </p:nvSpPr>
        <p:spPr>
          <a:xfrm>
            <a:off x="571500" y="2727050"/>
            <a:ext cx="53340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1" i="0" u="none" strike="noStrike" cap="none" dirty="0" smtClean="0">
                <a:solidFill>
                  <a:schemeClr val="bg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Garantía de Confidencialidad:</a:t>
            </a:r>
            <a:r>
              <a:rPr lang="es-AR" sz="1500" b="0" i="0" u="none" strike="noStrike" cap="none" dirty="0" smtClean="0">
                <a:solidFill>
                  <a:schemeClr val="bg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 Preservar la intimidad del estudiante mientras se activan obligatoriamente los canales institucionales.</a:t>
            </a:r>
            <a:endParaRPr lang="es-AR" sz="15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88" name="Google Shape;288;p21"/>
          <p:cNvSpPr txBox="1"/>
          <p:nvPr/>
        </p:nvSpPr>
        <p:spPr>
          <a:xfrm>
            <a:off x="571500" y="3773735"/>
            <a:ext cx="53340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1" i="0" u="none" strike="noStrike" cap="none" dirty="0" smtClean="0">
                <a:solidFill>
                  <a:schemeClr val="bg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Articulación con DAIE:</a:t>
            </a:r>
            <a:r>
              <a:rPr lang="es-AR" sz="1500" b="0" i="0" u="none" strike="noStrike" cap="none" dirty="0" smtClean="0">
                <a:solidFill>
                  <a:schemeClr val="bg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 Notificar a la Dirección de Acompañamiento Integral Educativo para activar la red de protección interministerial de Jujuy.</a:t>
            </a:r>
            <a:endParaRPr lang="es-AR" sz="15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89" name="Google Shape;289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47675"/>
            <a:ext cx="1952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28;p19"/>
          <p:cNvSpPr txBox="1"/>
          <p:nvPr/>
        </p:nvSpPr>
        <p:spPr>
          <a:xfrm>
            <a:off x="339953" y="6372225"/>
            <a:ext cx="284872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0" i="0" u="none" strike="noStrike" cap="none" dirty="0" smtClean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Departamento de Apoyo Institucional</a:t>
            </a:r>
            <a:endParaRPr lang="es-AR" sz="1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" t="8245" b="5516"/>
          <a:stretch/>
        </p:blipFill>
        <p:spPr>
          <a:xfrm>
            <a:off x="6381749" y="93785"/>
            <a:ext cx="5810250" cy="3398595"/>
          </a:xfrm>
          <a:prstGeom prst="rect">
            <a:avLst/>
          </a:prstGeom>
        </p:spPr>
      </p:pic>
      <p:sp>
        <p:nvSpPr>
          <p:cNvPr id="3" name="Multiplicar 2"/>
          <p:cNvSpPr/>
          <p:nvPr/>
        </p:nvSpPr>
        <p:spPr>
          <a:xfrm>
            <a:off x="5973272" y="140677"/>
            <a:ext cx="1273648" cy="1099771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rma en L 3"/>
          <p:cNvSpPr/>
          <p:nvPr/>
        </p:nvSpPr>
        <p:spPr>
          <a:xfrm rot="18642996">
            <a:off x="6223618" y="3759608"/>
            <a:ext cx="971884" cy="581495"/>
          </a:xfrm>
          <a:prstGeom prst="corner">
            <a:avLst/>
          </a:prstGeom>
          <a:solidFill>
            <a:srgbClr val="00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3"/>
          <p:cNvSpPr txBox="1"/>
          <p:nvPr/>
        </p:nvSpPr>
        <p:spPr>
          <a:xfrm>
            <a:off x="571499" y="4888002"/>
            <a:ext cx="60330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1400" b="1">
                <a:solidFill>
                  <a:srgbClr val="142339"/>
                </a:solidFill>
              </a:defRPr>
            </a:pPr>
            <a:r>
              <a:rPr lang="es-AR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B0604020202020204" charset="0"/>
              </a:rPr>
              <a:t>REGLA DE ORO  </a:t>
            </a:r>
          </a:p>
          <a:p>
            <a:pPr>
              <a:lnSpc>
                <a:spcPct val="150000"/>
              </a:lnSpc>
              <a:defRPr sz="1400" b="1">
                <a:solidFill>
                  <a:srgbClr val="142339"/>
                </a:solidFill>
              </a:defRPr>
            </a:pPr>
            <a:r>
              <a:rPr lang="es-AR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B0604020202020204" charset="0"/>
              </a:rPr>
              <a:t>DOCENTE: detecta y protege · </a:t>
            </a:r>
          </a:p>
          <a:p>
            <a:pPr>
              <a:lnSpc>
                <a:spcPct val="150000"/>
              </a:lnSpc>
              <a:defRPr sz="1400" b="1">
                <a:solidFill>
                  <a:srgbClr val="142339"/>
                </a:solidFill>
              </a:defRPr>
            </a:pPr>
            <a:r>
              <a:rPr lang="es-AR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B0604020202020204" charset="0"/>
              </a:rPr>
              <a:t>INSTITUCIÓN: articula ·</a:t>
            </a:r>
          </a:p>
          <a:p>
            <a:pPr>
              <a:lnSpc>
                <a:spcPct val="150000"/>
              </a:lnSpc>
              <a:defRPr sz="1400" b="1">
                <a:solidFill>
                  <a:srgbClr val="142339"/>
                </a:solidFill>
              </a:defRPr>
            </a:pPr>
            <a:r>
              <a:rPr lang="es-AR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B0604020202020204" charset="0"/>
              </a:rPr>
              <a:t>JUSTICIA: investiga y determina responsabilidades</a:t>
            </a:r>
            <a:endParaRPr lang="es-AR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B06040202020202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26494"/>
            <a:ext cx="5381625" cy="2884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2426494"/>
            <a:ext cx="5381625" cy="2884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2"/>
          <p:cNvSpPr txBox="1"/>
          <p:nvPr/>
        </p:nvSpPr>
        <p:spPr>
          <a:xfrm>
            <a:off x="823912" y="428625"/>
            <a:ext cx="165735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PRÁCTICA PROFESIONAL</a:t>
            </a:r>
            <a:endParaRPr/>
          </a:p>
        </p:txBody>
      </p:sp>
      <p:sp>
        <p:nvSpPr>
          <p:cNvPr id="299" name="Google Shape;299;p22"/>
          <p:cNvSpPr txBox="1"/>
          <p:nvPr/>
        </p:nvSpPr>
        <p:spPr>
          <a:xfrm>
            <a:off x="9096375" y="428625"/>
            <a:ext cx="25241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MINISTERIO DE EDUCACIÓN DE JUJUY</a:t>
            </a:r>
            <a:endParaRPr/>
          </a:p>
        </p:txBody>
      </p:sp>
      <p:sp>
        <p:nvSpPr>
          <p:cNvPr id="300" name="Google Shape;300;p22"/>
          <p:cNvSpPr txBox="1"/>
          <p:nvPr/>
        </p:nvSpPr>
        <p:spPr>
          <a:xfrm>
            <a:off x="571500" y="6372225"/>
            <a:ext cx="11144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Análisis Institucional</a:t>
            </a:r>
            <a:endParaRPr/>
          </a:p>
        </p:txBody>
      </p:sp>
      <p:sp>
        <p:nvSpPr>
          <p:cNvPr id="301" name="Google Shape;301;p22"/>
          <p:cNvSpPr txBox="1"/>
          <p:nvPr/>
        </p:nvSpPr>
        <p:spPr>
          <a:xfrm>
            <a:off x="6477000" y="6372225"/>
            <a:ext cx="51435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Identificar la diferencia determina si el canal es judicial (Grooming) o pedagógico (Ciberbullying)</a:t>
            </a:r>
            <a:endParaRPr/>
          </a:p>
        </p:txBody>
      </p:sp>
      <p:pic>
        <p:nvPicPr>
          <p:cNvPr id="302" name="Google Shape;302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47675"/>
            <a:ext cx="1571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2"/>
          <p:cNvSpPr txBox="1"/>
          <p:nvPr/>
        </p:nvSpPr>
        <p:spPr>
          <a:xfrm>
            <a:off x="866775" y="2712977"/>
            <a:ext cx="503062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Caso 1: Contacto en Roblox</a:t>
            </a:r>
            <a:endParaRPr/>
          </a:p>
        </p:txBody>
      </p:sp>
      <p:sp>
        <p:nvSpPr>
          <p:cNvPr id="304" name="Google Shape;304;p22"/>
          <p:cNvSpPr txBox="1"/>
          <p:nvPr/>
        </p:nvSpPr>
        <p:spPr>
          <a:xfrm>
            <a:off x="866775" y="3148929"/>
            <a:ext cx="4791075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Situación: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Un alumno de 10 años recibe monedas virtuales de un desconocido a cambio de fotos privadas por Instagram.</a:t>
            </a:r>
            <a:endParaRPr lang="es-AR" sz="2000" dirty="0"/>
          </a:p>
        </p:txBody>
      </p:sp>
      <p:sp>
        <p:nvSpPr>
          <p:cNvPr id="306" name="Google Shape;306;p22"/>
          <p:cNvSpPr txBox="1"/>
          <p:nvPr/>
        </p:nvSpPr>
        <p:spPr>
          <a:xfrm>
            <a:off x="6534150" y="2712977"/>
            <a:ext cx="503062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Caso 2: Difusión en WhatsApp</a:t>
            </a:r>
            <a:endParaRPr/>
          </a:p>
        </p:txBody>
      </p:sp>
      <p:sp>
        <p:nvSpPr>
          <p:cNvPr id="307" name="Google Shape;307;p22"/>
          <p:cNvSpPr txBox="1"/>
          <p:nvPr/>
        </p:nvSpPr>
        <p:spPr>
          <a:xfrm>
            <a:off x="6534150" y="3148929"/>
            <a:ext cx="4791075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Situación: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Circulan </a:t>
            </a:r>
            <a:r>
              <a:rPr lang="es-AR" sz="1800" b="0" i="0" u="none" strike="noStrike" cap="none" dirty="0" err="1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stickers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fotos editadas y burlas sobre una estudiante en el grupo del curso.</a:t>
            </a:r>
            <a:endParaRPr lang="es-AR" sz="2000" dirty="0"/>
          </a:p>
        </p:txBody>
      </p:sp>
      <p:pic>
        <p:nvPicPr>
          <p:cNvPr id="309" name="Google Shape;309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5052" y="2713710"/>
            <a:ext cx="2857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98981" y="2713710"/>
            <a:ext cx="28575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2"/>
          <p:cNvSpPr txBox="1"/>
          <p:nvPr/>
        </p:nvSpPr>
        <p:spPr>
          <a:xfrm>
            <a:off x="571500" y="714375"/>
            <a:ext cx="116014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Ejercicios de Análisis de Casos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26494"/>
            <a:ext cx="5381625" cy="2884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2426494"/>
            <a:ext cx="5381625" cy="2884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2"/>
          <p:cNvSpPr txBox="1"/>
          <p:nvPr/>
        </p:nvSpPr>
        <p:spPr>
          <a:xfrm>
            <a:off x="823912" y="428625"/>
            <a:ext cx="165735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PRÁCTICA PROFESIONAL</a:t>
            </a:r>
            <a:endParaRPr/>
          </a:p>
        </p:txBody>
      </p:sp>
      <p:sp>
        <p:nvSpPr>
          <p:cNvPr id="299" name="Google Shape;299;p22"/>
          <p:cNvSpPr txBox="1"/>
          <p:nvPr/>
        </p:nvSpPr>
        <p:spPr>
          <a:xfrm>
            <a:off x="9096375" y="428625"/>
            <a:ext cx="25241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MINISTERIO DE EDUCACIÓN DE JUJUY</a:t>
            </a:r>
            <a:endParaRPr/>
          </a:p>
        </p:txBody>
      </p:sp>
      <p:sp>
        <p:nvSpPr>
          <p:cNvPr id="300" name="Google Shape;300;p22"/>
          <p:cNvSpPr txBox="1"/>
          <p:nvPr/>
        </p:nvSpPr>
        <p:spPr>
          <a:xfrm>
            <a:off x="571500" y="6372225"/>
            <a:ext cx="11144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Análisis Institucional</a:t>
            </a:r>
            <a:endParaRPr/>
          </a:p>
        </p:txBody>
      </p:sp>
      <p:sp>
        <p:nvSpPr>
          <p:cNvPr id="301" name="Google Shape;301;p22"/>
          <p:cNvSpPr txBox="1"/>
          <p:nvPr/>
        </p:nvSpPr>
        <p:spPr>
          <a:xfrm>
            <a:off x="6477000" y="6372225"/>
            <a:ext cx="51435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Identificar la diferencia determina si el canal es judicial (Grooming) o pedagógico (Ciberbullying)</a:t>
            </a:r>
            <a:endParaRPr/>
          </a:p>
        </p:txBody>
      </p:sp>
      <p:pic>
        <p:nvPicPr>
          <p:cNvPr id="302" name="Google Shape;302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47675"/>
            <a:ext cx="1571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2"/>
          <p:cNvSpPr txBox="1"/>
          <p:nvPr/>
        </p:nvSpPr>
        <p:spPr>
          <a:xfrm>
            <a:off x="866775" y="2712977"/>
            <a:ext cx="503062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Caso 1: Contacto en Roblox</a:t>
            </a:r>
            <a:endParaRPr/>
          </a:p>
        </p:txBody>
      </p:sp>
      <p:sp>
        <p:nvSpPr>
          <p:cNvPr id="305" name="Google Shape;305;p22"/>
          <p:cNvSpPr txBox="1"/>
          <p:nvPr/>
        </p:nvSpPr>
        <p:spPr>
          <a:xfrm>
            <a:off x="823912" y="3274550"/>
            <a:ext cx="4791075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Acción Docente: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 trata de </a:t>
            </a:r>
            <a:r>
              <a:rPr lang="es-AR" sz="1800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Grooming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Preservar chats, contención al alumno, informar a la familia, redactar acta y notificar inmediatamente a la DAIE y MPA.</a:t>
            </a:r>
            <a:endParaRPr lang="es-AR" sz="2000" dirty="0"/>
          </a:p>
        </p:txBody>
      </p:sp>
      <p:sp>
        <p:nvSpPr>
          <p:cNvPr id="306" name="Google Shape;306;p22"/>
          <p:cNvSpPr txBox="1"/>
          <p:nvPr/>
        </p:nvSpPr>
        <p:spPr>
          <a:xfrm>
            <a:off x="6534150" y="2712977"/>
            <a:ext cx="503062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Caso 2: Difusión en WhatsApp</a:t>
            </a:r>
            <a:endParaRPr/>
          </a:p>
        </p:txBody>
      </p:sp>
      <p:sp>
        <p:nvSpPr>
          <p:cNvPr id="308" name="Google Shape;308;p22"/>
          <p:cNvSpPr txBox="1"/>
          <p:nvPr/>
        </p:nvSpPr>
        <p:spPr>
          <a:xfrm>
            <a:off x="6491287" y="3192489"/>
            <a:ext cx="4791075" cy="207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Acción Docente: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 trata de </a:t>
            </a:r>
            <a:r>
              <a:rPr lang="es-AR" sz="1800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Ciberbullying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Intervención de 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convivencia, citar a las familias, solicitar el cese de 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redifusión, implementar medidas pedagógicas </a:t>
            </a:r>
            <a:r>
              <a:rPr lang="es-AR" sz="18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y reparar la convivencia escolar.</a:t>
            </a:r>
            <a:endParaRPr lang="es-AR" sz="2000" dirty="0"/>
          </a:p>
        </p:txBody>
      </p:sp>
      <p:pic>
        <p:nvPicPr>
          <p:cNvPr id="309" name="Google Shape;309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5052" y="2713710"/>
            <a:ext cx="2857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98981" y="2713710"/>
            <a:ext cx="28575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2"/>
          <p:cNvSpPr txBox="1"/>
          <p:nvPr/>
        </p:nvSpPr>
        <p:spPr>
          <a:xfrm>
            <a:off x="571500" y="714375"/>
            <a:ext cx="116014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Ejercicios de Análisis de Casos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49137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38412"/>
            <a:ext cx="3530649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0749" y="2538412"/>
            <a:ext cx="3530649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89999" y="2538412"/>
            <a:ext cx="3530649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3"/>
          <p:cNvSpPr txBox="1"/>
          <p:nvPr/>
        </p:nvSpPr>
        <p:spPr>
          <a:xfrm>
            <a:off x="823912" y="428625"/>
            <a:ext cx="1414462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RED DE PROTECCIÓN</a:t>
            </a:r>
            <a:endParaRPr/>
          </a:p>
        </p:txBody>
      </p:sp>
      <p:sp>
        <p:nvSpPr>
          <p:cNvPr id="322" name="Google Shape;322;p23"/>
          <p:cNvSpPr txBox="1"/>
          <p:nvPr/>
        </p:nvSpPr>
        <p:spPr>
          <a:xfrm>
            <a:off x="10201275" y="428625"/>
            <a:ext cx="14192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PROVINCIA DE JUJUY</a:t>
            </a:r>
            <a:endParaRPr/>
          </a:p>
        </p:txBody>
      </p:sp>
      <p:sp>
        <p:nvSpPr>
          <p:cNvPr id="323" name="Google Shape;323;p23"/>
          <p:cNvSpPr txBox="1"/>
          <p:nvPr/>
        </p:nvSpPr>
        <p:spPr>
          <a:xfrm>
            <a:off x="571500" y="6372225"/>
            <a:ext cx="12382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Urgencias y Denuncias</a:t>
            </a:r>
            <a:endParaRPr/>
          </a:p>
        </p:txBody>
      </p:sp>
      <p:sp>
        <p:nvSpPr>
          <p:cNvPr id="324" name="Google Shape;324;p23"/>
          <p:cNvSpPr txBox="1"/>
          <p:nvPr/>
        </p:nvSpPr>
        <p:spPr>
          <a:xfrm>
            <a:off x="6905625" y="6372225"/>
            <a:ext cx="47148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Ante la sospecha de delito, la denuncia es un deber institucional para proteger al menor</a:t>
            </a:r>
            <a:endParaRPr/>
          </a:p>
        </p:txBody>
      </p:sp>
      <p:pic>
        <p:nvPicPr>
          <p:cNvPr id="325" name="Google Shape;325;p2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447675"/>
            <a:ext cx="1571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3"/>
          <p:cNvSpPr txBox="1"/>
          <p:nvPr/>
        </p:nvSpPr>
        <p:spPr>
          <a:xfrm>
            <a:off x="828675" y="3414712"/>
            <a:ext cx="3167114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Línea 102</a:t>
            </a:r>
            <a:endParaRPr/>
          </a:p>
        </p:txBody>
      </p:sp>
      <p:sp>
        <p:nvSpPr>
          <p:cNvPr id="327" name="Google Shape;327;p23"/>
          <p:cNvSpPr txBox="1"/>
          <p:nvPr/>
        </p:nvSpPr>
        <p:spPr>
          <a:xfrm>
            <a:off x="828675" y="3795712"/>
            <a:ext cx="3016299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Servicio telefónico gratuito y confidencial de atención especializada sobre derechos de Niños, Niñas y Adolescentes de Jujuy (24 hs).</a:t>
            </a:r>
            <a:endParaRPr/>
          </a:p>
        </p:txBody>
      </p:sp>
      <p:sp>
        <p:nvSpPr>
          <p:cNvPr id="328" name="Google Shape;328;p23"/>
          <p:cNvSpPr txBox="1"/>
          <p:nvPr/>
        </p:nvSpPr>
        <p:spPr>
          <a:xfrm>
            <a:off x="4587924" y="3414712"/>
            <a:ext cx="3167114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MPA Jujuy</a:t>
            </a:r>
            <a:endParaRPr/>
          </a:p>
        </p:txBody>
      </p:sp>
      <p:sp>
        <p:nvSpPr>
          <p:cNvPr id="329" name="Google Shape;329;p23"/>
          <p:cNvSpPr txBox="1"/>
          <p:nvPr/>
        </p:nvSpPr>
        <p:spPr>
          <a:xfrm>
            <a:off x="4587924" y="3795712"/>
            <a:ext cx="3016299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Ministerio Público de la Acusación. Recepción de denuncias penales por Grooming vía web (mpajujuy.gob.ar) o presencial en fiscalías.</a:t>
            </a:r>
            <a:endParaRPr/>
          </a:p>
        </p:txBody>
      </p:sp>
      <p:sp>
        <p:nvSpPr>
          <p:cNvPr id="330" name="Google Shape;330;p23"/>
          <p:cNvSpPr txBox="1"/>
          <p:nvPr/>
        </p:nvSpPr>
        <p:spPr>
          <a:xfrm>
            <a:off x="8347174" y="3414712"/>
            <a:ext cx="3167114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Grooming Argentina &amp; DAIE</a:t>
            </a:r>
            <a:endParaRPr/>
          </a:p>
        </p:txBody>
      </p:sp>
      <p:sp>
        <p:nvSpPr>
          <p:cNvPr id="331" name="Google Shape;331;p23"/>
          <p:cNvSpPr txBox="1"/>
          <p:nvPr/>
        </p:nvSpPr>
        <p:spPr>
          <a:xfrm>
            <a:off x="8347174" y="3795712"/>
            <a:ext cx="3016299" cy="882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75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Aplicación GAPP para reporte de casos y Oficina de Grooming Jujuy. Asesoramiento pedagógico mediante el DAI.</a:t>
            </a:r>
            <a:endParaRPr lang="es-AR" dirty="0"/>
          </a:p>
        </p:txBody>
      </p:sp>
      <p:pic>
        <p:nvPicPr>
          <p:cNvPr id="332" name="Google Shape;332;p2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8675" y="2871787"/>
            <a:ext cx="3619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3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87924" y="2871787"/>
            <a:ext cx="4095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3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47174" y="2871787"/>
            <a:ext cx="27622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3"/>
          <p:cNvSpPr txBox="1"/>
          <p:nvPr/>
        </p:nvSpPr>
        <p:spPr>
          <a:xfrm>
            <a:off x="571500" y="714375"/>
            <a:ext cx="116014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Canales de Denuncia y Asistencia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24" descr="image.png"/>
          <p:cNvPicPr preferRelativeResize="0"/>
          <p:nvPr/>
        </p:nvPicPr>
        <p:blipFill rotWithShape="1">
          <a:blip r:embed="rId3">
            <a:alphaModFix/>
          </a:blip>
          <a:srcRect b="98803"/>
          <a:stretch/>
        </p:blipFill>
        <p:spPr>
          <a:xfrm>
            <a:off x="0" y="1"/>
            <a:ext cx="12192000" cy="82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24"/>
          <p:cNvSpPr txBox="1"/>
          <p:nvPr/>
        </p:nvSpPr>
        <p:spPr>
          <a:xfrm>
            <a:off x="862011" y="448854"/>
            <a:ext cx="2631465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75" dirty="0" smtClean="0">
                <a:solidFill>
                  <a:srgbClr val="005088"/>
                </a:solidFill>
                <a:latin typeface="Poppins SemiBold"/>
                <a:cs typeface="Poppins SemiBold"/>
                <a:sym typeface="Poppins SemiBold"/>
              </a:rPr>
              <a:t>DEPARTAMENTO DE APOYO INSTITUCIONAL</a:t>
            </a:r>
            <a:endParaRPr dirty="0"/>
          </a:p>
        </p:txBody>
      </p:sp>
      <p:sp>
        <p:nvSpPr>
          <p:cNvPr id="345" name="Google Shape;345;p24"/>
          <p:cNvSpPr txBox="1"/>
          <p:nvPr/>
        </p:nvSpPr>
        <p:spPr>
          <a:xfrm>
            <a:off x="2135505" y="2119312"/>
            <a:ext cx="7920990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Espacio de Consultas</a:t>
            </a:r>
            <a:endParaRPr/>
          </a:p>
        </p:txBody>
      </p:sp>
      <p:sp>
        <p:nvSpPr>
          <p:cNvPr id="346" name="Google Shape;346;p24"/>
          <p:cNvSpPr txBox="1"/>
          <p:nvPr/>
        </p:nvSpPr>
        <p:spPr>
          <a:xfrm>
            <a:off x="2324100" y="3167062"/>
            <a:ext cx="75438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Garantizar un entorno digital seguro es responsabilidad comunitaria e institucional.</a:t>
            </a:r>
            <a:endParaRPr/>
          </a:p>
        </p:txBody>
      </p:sp>
      <p:sp>
        <p:nvSpPr>
          <p:cNvPr id="348" name="Google Shape;348;p24"/>
          <p:cNvSpPr txBox="1"/>
          <p:nvPr/>
        </p:nvSpPr>
        <p:spPr>
          <a:xfrm>
            <a:off x="8001000" y="6372225"/>
            <a:ext cx="36195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Resolución N° 7621-E-2025 - Protocolo de Actuación Institucional</a:t>
            </a:r>
            <a:endParaRPr/>
          </a:p>
        </p:txBody>
      </p:sp>
      <p:pic>
        <p:nvPicPr>
          <p:cNvPr id="349" name="Google Shape;349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47675"/>
            <a:ext cx="1952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redondeado 1"/>
          <p:cNvSpPr/>
          <p:nvPr/>
        </p:nvSpPr>
        <p:spPr>
          <a:xfrm>
            <a:off x="3610707" y="3973389"/>
            <a:ext cx="4970585" cy="929421"/>
          </a:xfrm>
          <a:prstGeom prst="roundRect">
            <a:avLst/>
          </a:prstGeom>
          <a:solidFill>
            <a:srgbClr val="EFE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0" name="Google Shape;350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26545" y="454580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/>
          <p:cNvSpPr txBox="1"/>
          <p:nvPr/>
        </p:nvSpPr>
        <p:spPr>
          <a:xfrm>
            <a:off x="4058748" y="4070032"/>
            <a:ext cx="455221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AR" dirty="0" smtClean="0">
                <a:solidFill>
                  <a:schemeClr val="bg2">
                    <a:lumMod val="75000"/>
                  </a:schemeClr>
                </a:solidFill>
                <a:latin typeface="Lato" panose="020B0604020202020204" charset="0"/>
              </a:rPr>
              <a:t>Dirección de Acompañamiento Integral Educativa</a:t>
            </a:r>
          </a:p>
          <a:p>
            <a:pPr>
              <a:lnSpc>
                <a:spcPct val="150000"/>
              </a:lnSpc>
            </a:pPr>
            <a:r>
              <a:rPr lang="es-AR" dirty="0">
                <a:solidFill>
                  <a:schemeClr val="bg2">
                    <a:lumMod val="75000"/>
                  </a:schemeClr>
                </a:solidFill>
                <a:latin typeface="Lato" panose="020B0604020202020204" charset="0"/>
              </a:rPr>
              <a:t>         </a:t>
            </a:r>
            <a:r>
              <a:rPr lang="es-AR" dirty="0" smtClean="0">
                <a:solidFill>
                  <a:schemeClr val="bg2">
                    <a:lumMod val="75000"/>
                  </a:schemeClr>
                </a:solidFill>
                <a:latin typeface="Lato" panose="020B0604020202020204" charset="0"/>
              </a:rPr>
              <a:t>       </a:t>
            </a:r>
            <a:r>
              <a:rPr lang="es-AR" dirty="0">
                <a:solidFill>
                  <a:schemeClr val="bg2">
                    <a:lumMod val="75000"/>
                  </a:schemeClr>
                </a:solidFill>
                <a:latin typeface="Lato" panose="020B0604020202020204" charset="0"/>
              </a:rPr>
              <a:t>daie.equiposdeapoyoinstitucional@jujuy.edu.ar </a:t>
            </a:r>
            <a:endParaRPr lang="es-AR" dirty="0" smtClean="0">
              <a:solidFill>
                <a:schemeClr val="bg2">
                  <a:lumMod val="75000"/>
                </a:schemeClr>
              </a:solidFill>
              <a:latin typeface="Lato" panose="020B0604020202020204" charset="0"/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Google Shape;349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9633" y="4151433"/>
            <a:ext cx="249115" cy="208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EF8817B-C2DD-4F72-B4D6-E2C42F2E21D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493" t="75391" r="35184"/>
          <a:stretch/>
        </p:blipFill>
        <p:spPr>
          <a:xfrm>
            <a:off x="8919411" y="109659"/>
            <a:ext cx="3272589" cy="9784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46892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16968"/>
            <a:ext cx="3530649" cy="2843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0749" y="2416968"/>
            <a:ext cx="3530649" cy="2843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89999" y="2416968"/>
            <a:ext cx="3530649" cy="2843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 txBox="1"/>
          <p:nvPr/>
        </p:nvSpPr>
        <p:spPr>
          <a:xfrm>
            <a:off x="862012" y="428625"/>
            <a:ext cx="1433512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NORMATIVA VIGENTE</a:t>
            </a:r>
            <a:endParaRPr/>
          </a:p>
        </p:txBody>
      </p:sp>
      <p:sp>
        <p:nvSpPr>
          <p:cNvPr id="130" name="Google Shape;130;p15"/>
          <p:cNvSpPr txBox="1"/>
          <p:nvPr/>
        </p:nvSpPr>
        <p:spPr>
          <a:xfrm>
            <a:off x="9096375" y="428625"/>
            <a:ext cx="25241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MINISTERIO DE EDUCACIÓN DE JUJUY</a:t>
            </a:r>
            <a:endParaRPr/>
          </a:p>
        </p:txBody>
      </p:sp>
      <p:sp>
        <p:nvSpPr>
          <p:cNvPr id="132" name="Google Shape;132;p15"/>
          <p:cNvSpPr txBox="1"/>
          <p:nvPr/>
        </p:nvSpPr>
        <p:spPr>
          <a:xfrm>
            <a:off x="8848725" y="6372225"/>
            <a:ext cx="27717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Protección Integral de Niñas, Niños y Adolescentes</a:t>
            </a:r>
            <a:endParaRPr/>
          </a:p>
        </p:txBody>
      </p:sp>
      <p:pic>
        <p:nvPicPr>
          <p:cNvPr id="133" name="Google Shape;133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447675"/>
            <a:ext cx="1952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5"/>
          <p:cNvSpPr txBox="1"/>
          <p:nvPr/>
        </p:nvSpPr>
        <p:spPr>
          <a:xfrm>
            <a:off x="1330226" y="2780017"/>
            <a:ext cx="3167114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Ley Nacional 26.904</a:t>
            </a:r>
            <a:endParaRPr dirty="0"/>
          </a:p>
        </p:txBody>
      </p:sp>
      <p:sp>
        <p:nvSpPr>
          <p:cNvPr id="135" name="Google Shape;135;p15"/>
          <p:cNvSpPr txBox="1"/>
          <p:nvPr/>
        </p:nvSpPr>
        <p:spPr>
          <a:xfrm>
            <a:off x="828675" y="3236118"/>
            <a:ext cx="3016299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Incorpora el Artículo 131 al Código Penal Argentino. Sanciona con prisión al adulto que contacte a un menor de edad por medios digitales para atentar contra su integridad sexual.</a:t>
            </a:r>
            <a:endParaRPr lang="es-AR" sz="1600" dirty="0"/>
          </a:p>
        </p:txBody>
      </p:sp>
      <p:sp>
        <p:nvSpPr>
          <p:cNvPr id="136" name="Google Shape;136;p15"/>
          <p:cNvSpPr txBox="1"/>
          <p:nvPr/>
        </p:nvSpPr>
        <p:spPr>
          <a:xfrm>
            <a:off x="5089475" y="2780017"/>
            <a:ext cx="3167114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Ley Mica Ortega 27.590</a:t>
            </a:r>
            <a:endParaRPr/>
          </a:p>
        </p:txBody>
      </p:sp>
      <p:sp>
        <p:nvSpPr>
          <p:cNvPr id="137" name="Google Shape;137;p15"/>
          <p:cNvSpPr txBox="1"/>
          <p:nvPr/>
        </p:nvSpPr>
        <p:spPr>
          <a:xfrm>
            <a:off x="4587924" y="3236118"/>
            <a:ext cx="3016299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Crea el Programa Nacional de Prevención y Concientización sobre Grooming. Dispone la capacitación obligatoria y la sensibilización en la comunidad educativa.</a:t>
            </a:r>
            <a:endParaRPr lang="es-AR" sz="1600" dirty="0"/>
          </a:p>
        </p:txBody>
      </p:sp>
      <p:sp>
        <p:nvSpPr>
          <p:cNvPr id="138" name="Google Shape;138;p15"/>
          <p:cNvSpPr txBox="1"/>
          <p:nvPr/>
        </p:nvSpPr>
        <p:spPr>
          <a:xfrm>
            <a:off x="8848725" y="2780017"/>
            <a:ext cx="3167114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Res. N° 7621-E-2025</a:t>
            </a:r>
            <a:endParaRPr/>
          </a:p>
        </p:txBody>
      </p:sp>
      <p:sp>
        <p:nvSpPr>
          <p:cNvPr id="139" name="Google Shape;139;p15"/>
          <p:cNvSpPr txBox="1"/>
          <p:nvPr/>
        </p:nvSpPr>
        <p:spPr>
          <a:xfrm>
            <a:off x="8347174" y="3236118"/>
            <a:ext cx="3016299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Protocolo de Actuación ante Problemáticas Complejas en Escuelas de Jujuy. Guía de aplicación obligatoria promovida por la DAIE para proteger derechos de </a:t>
            </a:r>
            <a:r>
              <a:rPr lang="es-AR" b="0" i="0" u="none" strike="noStrike" cap="none" dirty="0" err="1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NNyA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s-AR" sz="1600" dirty="0"/>
          </a:p>
        </p:txBody>
      </p:sp>
      <p:pic>
        <p:nvPicPr>
          <p:cNvPr id="140" name="Google Shape;140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8675" y="2750343"/>
            <a:ext cx="3619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87924" y="2750343"/>
            <a:ext cx="3619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47174" y="2750343"/>
            <a:ext cx="27622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5"/>
          <p:cNvSpPr txBox="1"/>
          <p:nvPr/>
        </p:nvSpPr>
        <p:spPr>
          <a:xfrm>
            <a:off x="571500" y="714375"/>
            <a:ext cx="116014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Marco Legal Vigente</a:t>
            </a:r>
            <a:endParaRPr/>
          </a:p>
        </p:txBody>
      </p:sp>
      <p:sp>
        <p:nvSpPr>
          <p:cNvPr id="22" name="Google Shape;228;p19"/>
          <p:cNvSpPr txBox="1"/>
          <p:nvPr/>
        </p:nvSpPr>
        <p:spPr>
          <a:xfrm>
            <a:off x="339953" y="6372225"/>
            <a:ext cx="284872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0" i="0" u="none" strike="noStrike" cap="none" dirty="0" smtClean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Departamento de Apoyo Institucional</a:t>
            </a:r>
            <a:endParaRPr lang="es-AR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09973"/>
            <a:ext cx="5381625" cy="321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8875" y="2109973"/>
            <a:ext cx="5381625" cy="321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 txBox="1"/>
          <p:nvPr/>
        </p:nvSpPr>
        <p:spPr>
          <a:xfrm>
            <a:off x="804862" y="428625"/>
            <a:ext cx="14478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MARCO CONCEPTUAI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9096375" y="428625"/>
            <a:ext cx="25241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MINISTERIO DE EDUCACIÓN DE JUJUY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571500" y="6372225"/>
            <a:ext cx="120967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Res. N° 7621-E-2025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8458200" y="6372225"/>
            <a:ext cx="31623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Diferenciación conceptual para una adecuada intervención</a:t>
            </a:r>
            <a:endParaRPr/>
          </a:p>
        </p:txBody>
      </p:sp>
      <p:pic>
        <p:nvPicPr>
          <p:cNvPr id="110" name="Google Shape;110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47675"/>
            <a:ext cx="13811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4"/>
          <p:cNvSpPr txBox="1"/>
          <p:nvPr/>
        </p:nvSpPr>
        <p:spPr>
          <a:xfrm>
            <a:off x="866775" y="2466794"/>
            <a:ext cx="503062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02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Grooming (Acoso Sexual Digital)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866775" y="2855854"/>
            <a:ext cx="479107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Definición: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Acción deliberada en la que un adulto contacta a un niño, niña o adolescente (</a:t>
            </a:r>
            <a:r>
              <a:rPr lang="es-AR" b="0" i="0" u="none" strike="noStrike" cap="none" dirty="0" err="1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NNyA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a través de medios digitales para ganar su confianza con fines de abuso sexual o vulneración de su integridad.</a:t>
            </a:r>
            <a:endParaRPr lang="es-AR" sz="1600" dirty="0"/>
          </a:p>
        </p:txBody>
      </p:sp>
      <p:sp>
        <p:nvSpPr>
          <p:cNvPr id="113" name="Google Shape;113;p14"/>
          <p:cNvSpPr txBox="1"/>
          <p:nvPr/>
        </p:nvSpPr>
        <p:spPr>
          <a:xfrm>
            <a:off x="866774" y="4140445"/>
            <a:ext cx="47910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Elemento Clave: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Asimetría de edad y poder. Constituye un </a:t>
            </a:r>
            <a:r>
              <a:rPr lang="es-AR" b="0" i="1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delito penal en Argentina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(Art. 131 del Código Penal).</a:t>
            </a:r>
            <a:endParaRPr lang="es-AR" sz="1600" dirty="0"/>
          </a:p>
        </p:txBody>
      </p:sp>
      <p:sp>
        <p:nvSpPr>
          <p:cNvPr id="114" name="Google Shape;114;p14"/>
          <p:cNvSpPr txBox="1"/>
          <p:nvPr/>
        </p:nvSpPr>
        <p:spPr>
          <a:xfrm>
            <a:off x="6534150" y="2466794"/>
            <a:ext cx="503062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Ciberacoso / Ciberbullying</a:t>
            </a:r>
            <a:endParaRPr/>
          </a:p>
        </p:txBody>
      </p:sp>
      <p:sp>
        <p:nvSpPr>
          <p:cNvPr id="115" name="Google Shape;115;p14"/>
          <p:cNvSpPr txBox="1"/>
          <p:nvPr/>
        </p:nvSpPr>
        <p:spPr>
          <a:xfrm>
            <a:off x="6534150" y="2855854"/>
            <a:ext cx="4791075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Definición: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Acoso, hostigamiento, humillación o intimidación repetida entre pares (estudiantes/menores de edad) utilizando plataformas digitales, redes sociales o entornos virtuales.</a:t>
            </a:r>
            <a:endParaRPr lang="es-AR" sz="1600" dirty="0"/>
          </a:p>
        </p:txBody>
      </p:sp>
      <p:sp>
        <p:nvSpPr>
          <p:cNvPr id="116" name="Google Shape;116;p14"/>
          <p:cNvSpPr txBox="1"/>
          <p:nvPr/>
        </p:nvSpPr>
        <p:spPr>
          <a:xfrm>
            <a:off x="6534150" y="4109122"/>
            <a:ext cx="4791075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Elemento Clave: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Ocurre entre pares o iguales etarios. Requiere abordaje pedagógico y de convivencia escolar institucional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lang="es-AR" sz="1600" dirty="0"/>
          </a:p>
        </p:txBody>
      </p:sp>
      <p:pic>
        <p:nvPicPr>
          <p:cNvPr id="117" name="Google Shape;117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6775" y="2514419"/>
            <a:ext cx="20002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34150" y="2514419"/>
            <a:ext cx="28575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4"/>
          <p:cNvSpPr txBox="1"/>
          <p:nvPr/>
        </p:nvSpPr>
        <p:spPr>
          <a:xfrm>
            <a:off x="571500" y="714375"/>
            <a:ext cx="1160145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700" b="1" i="0" u="none" strike="noStrike" cap="none" dirty="0" smtClean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Conceptos</a:t>
            </a:r>
            <a:r>
              <a:rPr lang="en-US" sz="2700" b="1" i="0" u="none" strike="noStrike" cap="none" dirty="0" smtClean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s-AR" sz="2700" b="1" i="0" u="none" strike="noStrike" cap="none" dirty="0" smtClean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Fundamentales</a:t>
            </a:r>
            <a:endParaRPr lang="es-A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/>
          <p:cNvSpPr txBox="1"/>
          <p:nvPr/>
        </p:nvSpPr>
        <p:spPr>
          <a:xfrm>
            <a:off x="823912" y="428625"/>
            <a:ext cx="197167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CRITERIOS DE DIAGNÓSTICO</a:t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9096375" y="428625"/>
            <a:ext cx="25241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MINISTERIO DE EDUCACIÓN DE JUJUY</a:t>
            </a:r>
            <a:endParaRPr/>
          </a:p>
        </p:txBody>
      </p:sp>
      <p:sp>
        <p:nvSpPr>
          <p:cNvPr id="153" name="Google Shape;153;p16"/>
          <p:cNvSpPr txBox="1"/>
          <p:nvPr/>
        </p:nvSpPr>
        <p:spPr>
          <a:xfrm>
            <a:off x="7505700" y="6372225"/>
            <a:ext cx="41148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Identificar correctamente la vulneración orienta la acción legal y pedagógica</a:t>
            </a:r>
            <a:endParaRPr/>
          </a:p>
        </p:txBody>
      </p:sp>
      <p:pic>
        <p:nvPicPr>
          <p:cNvPr id="154" name="Google Shape;154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47675"/>
            <a:ext cx="1571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6"/>
          <p:cNvSpPr/>
          <p:nvPr/>
        </p:nvSpPr>
        <p:spPr>
          <a:xfrm>
            <a:off x="571500" y="4602956"/>
            <a:ext cx="232603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6"/>
          <p:cNvSpPr/>
          <p:nvPr/>
        </p:nvSpPr>
        <p:spPr>
          <a:xfrm>
            <a:off x="2897534" y="4602956"/>
            <a:ext cx="433283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6"/>
          <p:cNvSpPr/>
          <p:nvPr/>
        </p:nvSpPr>
        <p:spPr>
          <a:xfrm>
            <a:off x="7230367" y="4602956"/>
            <a:ext cx="43901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6"/>
          <p:cNvSpPr txBox="1"/>
          <p:nvPr/>
        </p:nvSpPr>
        <p:spPr>
          <a:xfrm>
            <a:off x="571500" y="714375"/>
            <a:ext cx="1160145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" sz="2700" b="1" dirty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¿cuándo entra en el terreno penal?</a:t>
            </a:r>
          </a:p>
        </p:txBody>
      </p:sp>
      <p:sp>
        <p:nvSpPr>
          <p:cNvPr id="28" name="Google Shape;228;p19"/>
          <p:cNvSpPr txBox="1"/>
          <p:nvPr/>
        </p:nvSpPr>
        <p:spPr>
          <a:xfrm>
            <a:off x="339953" y="6372225"/>
            <a:ext cx="284872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0" i="0" u="none" strike="noStrike" cap="none" dirty="0" smtClean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Departamento de Apoyo Institucional</a:t>
            </a:r>
            <a:endParaRPr lang="es-AR" sz="1600" dirty="0"/>
          </a:p>
        </p:txBody>
      </p:sp>
      <p:sp>
        <p:nvSpPr>
          <p:cNvPr id="27" name="Rounded Rectangle 13"/>
          <p:cNvSpPr/>
          <p:nvPr/>
        </p:nvSpPr>
        <p:spPr>
          <a:xfrm>
            <a:off x="4069080" y="1508760"/>
            <a:ext cx="347472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0E4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14"/>
          <p:cNvSpPr/>
          <p:nvPr/>
        </p:nvSpPr>
        <p:spPr>
          <a:xfrm flipH="1">
            <a:off x="4081975" y="2004646"/>
            <a:ext cx="45719" cy="3411415"/>
          </a:xfrm>
          <a:prstGeom prst="rect">
            <a:avLst/>
          </a:prstGeom>
          <a:solidFill>
            <a:srgbClr val="B5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15"/>
          <p:cNvSpPr txBox="1"/>
          <p:nvPr/>
        </p:nvSpPr>
        <p:spPr>
          <a:xfrm>
            <a:off x="4325112" y="1673351"/>
            <a:ext cx="30632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142339"/>
                </a:solidFill>
              </a:defRPr>
            </a:pPr>
            <a:r>
              <a:rPr lang="es-AR" sz="1800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>CUANDO PUEDE SER GROOMING</a:t>
            </a:r>
            <a:endParaRPr lang="es-AR" sz="1800" dirty="0">
              <a:solidFill>
                <a:schemeClr val="accent1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31" name="TextBox 16"/>
          <p:cNvSpPr txBox="1"/>
          <p:nvPr/>
        </p:nvSpPr>
        <p:spPr>
          <a:xfrm>
            <a:off x="4325112" y="2589947"/>
            <a:ext cx="3063239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2B323B"/>
                </a:solidFill>
              </a:defRPr>
            </a:pPr>
            <a: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>• Existe contacto por medios digitales.</a:t>
            </a:r>
            <a:b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</a:br>
            <a:endParaRPr lang="es-AR" dirty="0" smtClean="0">
              <a:solidFill>
                <a:schemeClr val="accent1">
                  <a:lumMod val="50000"/>
                </a:schemeClr>
              </a:solidFill>
              <a:latin typeface="Lato" panose="020B0604020202020204" charset="0"/>
            </a:endParaRPr>
          </a:p>
          <a:p>
            <a:pPr>
              <a:defRPr sz="1250" b="0">
                <a:solidFill>
                  <a:srgbClr val="2B323B"/>
                </a:solidFill>
              </a:defRPr>
            </a:pPr>
            <a: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>• La persona contactada es menor de edad.</a:t>
            </a:r>
            <a:b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</a:br>
            <a:endParaRPr lang="es-AR" dirty="0" smtClean="0">
              <a:solidFill>
                <a:schemeClr val="accent1">
                  <a:lumMod val="50000"/>
                </a:schemeClr>
              </a:solidFill>
              <a:latin typeface="Lato" panose="020B0604020202020204" charset="0"/>
            </a:endParaRPr>
          </a:p>
          <a:p>
            <a:pPr>
              <a:defRPr sz="1250" b="0">
                <a:solidFill>
                  <a:srgbClr val="2B323B"/>
                </a:solidFill>
              </a:defRPr>
            </a:pPr>
            <a: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>• El contacto tiene finalidad de cometer un delito contra su integridad sexual.</a:t>
            </a:r>
            <a:b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</a:br>
            <a: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/>
            </a:r>
            <a:b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</a:br>
            <a: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>No hace falta que exista un encuentro físico para activar la intervención.</a:t>
            </a:r>
            <a:endParaRPr lang="es-AR" dirty="0">
              <a:solidFill>
                <a:schemeClr val="accent1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32" name="Rounded Rectangle 17"/>
          <p:cNvSpPr/>
          <p:nvPr/>
        </p:nvSpPr>
        <p:spPr>
          <a:xfrm>
            <a:off x="7772400" y="1508760"/>
            <a:ext cx="370332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0E4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8"/>
          <p:cNvSpPr/>
          <p:nvPr/>
        </p:nvSpPr>
        <p:spPr>
          <a:xfrm flipH="1">
            <a:off x="7785295" y="2004646"/>
            <a:ext cx="45719" cy="3411415"/>
          </a:xfrm>
          <a:prstGeom prst="rect">
            <a:avLst/>
          </a:prstGeom>
          <a:solidFill>
            <a:srgbClr val="2B5E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19"/>
          <p:cNvSpPr txBox="1"/>
          <p:nvPr/>
        </p:nvSpPr>
        <p:spPr>
          <a:xfrm>
            <a:off x="8028431" y="1673351"/>
            <a:ext cx="3291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142339"/>
                </a:solidFill>
              </a:defRPr>
            </a:pPr>
            <a:r>
              <a:rPr lang="es-AR" sz="1800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>CUANDO NO PODEMOS AFIRMARLO</a:t>
            </a:r>
            <a:endParaRPr lang="es-AR" sz="1800" dirty="0">
              <a:solidFill>
                <a:schemeClr val="accent1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35" name="TextBox 20"/>
          <p:cNvSpPr txBox="1"/>
          <p:nvPr/>
        </p:nvSpPr>
        <p:spPr>
          <a:xfrm>
            <a:off x="7978140" y="2588694"/>
            <a:ext cx="3291839" cy="1823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2B323B"/>
                </a:solidFill>
              </a:defRPr>
            </a:pPr>
            <a: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>Un conflicto, insulto, amenaza o contacto incómodo no debe ser etiquetado automáticamente como grooming.</a:t>
            </a:r>
            <a:b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</a:br>
            <a: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/>
            </a:r>
            <a:b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</a:br>
            <a: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>Puede tratarse de otro delito o de una vulneración de derechos.</a:t>
            </a:r>
            <a:b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</a:br>
            <a: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/>
            </a:r>
            <a:br>
              <a:rPr lang="es-AR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</a:br>
            <a:r>
              <a:rPr lang="es-AR" b="1" dirty="0" smtClean="0">
                <a:solidFill>
                  <a:schemeClr val="accent1">
                    <a:lumMod val="50000"/>
                  </a:schemeClr>
                </a:solidFill>
                <a:latin typeface="Lato" panose="020B0604020202020204" charset="0"/>
              </a:rPr>
              <a:t>El docente NO realiza la calificación penal definitiva: observa, protege y activa.</a:t>
            </a:r>
            <a:endParaRPr lang="es-AR" b="1" dirty="0">
              <a:solidFill>
                <a:schemeClr val="accent1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41" name="TextBox 11"/>
          <p:cNvSpPr txBox="1"/>
          <p:nvPr/>
        </p:nvSpPr>
        <p:spPr>
          <a:xfrm>
            <a:off x="777240" y="2965937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B54444"/>
                </a:solidFill>
              </a:defRPr>
            </a:pPr>
            <a:r>
              <a:rPr dirty="0"/>
              <a:t>ART. 131</a:t>
            </a:r>
          </a:p>
        </p:txBody>
      </p:sp>
      <p:sp>
        <p:nvSpPr>
          <p:cNvPr id="42" name="TextBox 12"/>
          <p:cNvSpPr txBox="1"/>
          <p:nvPr/>
        </p:nvSpPr>
        <p:spPr>
          <a:xfrm>
            <a:off x="685800" y="3514577"/>
            <a:ext cx="3017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42339"/>
                </a:solidFill>
              </a:defRPr>
            </a:pPr>
            <a:r>
              <a:rPr lang="es-AR" dirty="0" smtClean="0">
                <a:solidFill>
                  <a:schemeClr val="bg2">
                    <a:lumMod val="75000"/>
                  </a:schemeClr>
                </a:solidFill>
              </a:rPr>
              <a:t>Contacto digital + persona menor de edad + propósito de cometer un delito contra su integridad sexual.</a:t>
            </a:r>
            <a:endParaRPr lang="es-AR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" name="Imagen 1" descr="Balanzas de laboratorio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48"/>
          <a:stretch/>
        </p:blipFill>
        <p:spPr>
          <a:xfrm>
            <a:off x="1493439" y="1467880"/>
            <a:ext cx="1484223" cy="14190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/>
          <p:cNvSpPr txBox="1"/>
          <p:nvPr/>
        </p:nvSpPr>
        <p:spPr>
          <a:xfrm>
            <a:off x="823912" y="428625"/>
            <a:ext cx="197167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CRITERIOS DE DIAGNÓSTICO</a:t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9096375" y="428625"/>
            <a:ext cx="25241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MINISTERIO DE EDUCACIÓN DE JUJUY</a:t>
            </a:r>
            <a:endParaRPr/>
          </a:p>
        </p:txBody>
      </p:sp>
      <p:sp>
        <p:nvSpPr>
          <p:cNvPr id="153" name="Google Shape;153;p16"/>
          <p:cNvSpPr txBox="1"/>
          <p:nvPr/>
        </p:nvSpPr>
        <p:spPr>
          <a:xfrm>
            <a:off x="7505700" y="6372225"/>
            <a:ext cx="41148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Identificar correctamente la vulneración orienta la acción legal y pedagógica</a:t>
            </a:r>
            <a:endParaRPr/>
          </a:p>
        </p:txBody>
      </p:sp>
      <p:pic>
        <p:nvPicPr>
          <p:cNvPr id="154" name="Google Shape;154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47675"/>
            <a:ext cx="1571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6"/>
          <p:cNvSpPr/>
          <p:nvPr/>
        </p:nvSpPr>
        <p:spPr>
          <a:xfrm>
            <a:off x="571500" y="2540793"/>
            <a:ext cx="11049000" cy="259556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6" name="Google Shape;156;p16"/>
          <p:cNvGraphicFramePr/>
          <p:nvPr>
            <p:extLst>
              <p:ext uri="{D42A27DB-BD31-4B8C-83A1-F6EECF244321}">
                <p14:modId xmlns:p14="http://schemas.microsoft.com/office/powerpoint/2010/main" val="1867869388"/>
              </p:ext>
            </p:extLst>
          </p:nvPr>
        </p:nvGraphicFramePr>
        <p:xfrm>
          <a:off x="571500" y="2540793"/>
          <a:ext cx="11048975" cy="2595525"/>
        </p:xfrm>
        <a:graphic>
          <a:graphicData uri="http://schemas.openxmlformats.org/drawingml/2006/table">
            <a:tbl>
              <a:tblPr firstRow="1" bandRow="1">
                <a:noFill/>
                <a:tableStyleId>{DB5E2E4B-E5B5-4988-BE6C-0BEF42431EBD}</a:tableStyleId>
              </a:tblPr>
              <a:tblGrid>
                <a:gridCol w="2326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0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Criterio de Análisis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SÍ es Grooming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NO es Grooming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1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Sujeto Activo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Persona adulta (que puede simular ser menor)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Compañero/a de escuela o menor de edad (par)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1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Intencionalidad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Búsqueda de material o contacto con fin sexual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Exposición de fotos de ex novios/as, amenazas</a:t>
                      </a:r>
                      <a:r>
                        <a:rPr lang="es-AR" sz="1275" b="0" i="0" u="none" strike="noStrike" cap="none" baseline="0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de exponer contenido, Sexting.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1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Relación de Poder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Asimetría adulta (manipulación y engaño)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Conflicto horizontal o disputas entre pares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1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Encuadre Jurídico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Delito Penal de Acción Pública (Art. 131 CP)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1275" b="0" i="0" u="none" strike="noStrike" cap="none" noProof="0" dirty="0" smtClean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Falta de Convivencia Escolar / Ciberbullying/Ciberacoso</a:t>
                      </a:r>
                      <a:endParaRPr lang="es-AR" noProof="0"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7" name="Google Shape;157;p16"/>
          <p:cNvSpPr/>
          <p:nvPr/>
        </p:nvSpPr>
        <p:spPr>
          <a:xfrm>
            <a:off x="571500" y="3045618"/>
            <a:ext cx="232603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6"/>
          <p:cNvSpPr/>
          <p:nvPr/>
        </p:nvSpPr>
        <p:spPr>
          <a:xfrm>
            <a:off x="2897534" y="3045618"/>
            <a:ext cx="433283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7230367" y="3045618"/>
            <a:ext cx="43901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6"/>
          <p:cNvSpPr/>
          <p:nvPr/>
        </p:nvSpPr>
        <p:spPr>
          <a:xfrm>
            <a:off x="571500" y="3564731"/>
            <a:ext cx="232603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6"/>
          <p:cNvSpPr/>
          <p:nvPr/>
        </p:nvSpPr>
        <p:spPr>
          <a:xfrm>
            <a:off x="2897534" y="3564731"/>
            <a:ext cx="433283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6"/>
          <p:cNvSpPr/>
          <p:nvPr/>
        </p:nvSpPr>
        <p:spPr>
          <a:xfrm>
            <a:off x="7230367" y="3564731"/>
            <a:ext cx="43901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6"/>
          <p:cNvSpPr/>
          <p:nvPr/>
        </p:nvSpPr>
        <p:spPr>
          <a:xfrm>
            <a:off x="571500" y="4083843"/>
            <a:ext cx="232603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6"/>
          <p:cNvSpPr/>
          <p:nvPr/>
        </p:nvSpPr>
        <p:spPr>
          <a:xfrm>
            <a:off x="2897534" y="4083843"/>
            <a:ext cx="433283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6"/>
          <p:cNvSpPr/>
          <p:nvPr/>
        </p:nvSpPr>
        <p:spPr>
          <a:xfrm>
            <a:off x="7230367" y="4083843"/>
            <a:ext cx="43901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6"/>
          <p:cNvSpPr/>
          <p:nvPr/>
        </p:nvSpPr>
        <p:spPr>
          <a:xfrm>
            <a:off x="571500" y="4602956"/>
            <a:ext cx="232603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6"/>
          <p:cNvSpPr/>
          <p:nvPr/>
        </p:nvSpPr>
        <p:spPr>
          <a:xfrm>
            <a:off x="2897534" y="4602956"/>
            <a:ext cx="433283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6"/>
          <p:cNvSpPr/>
          <p:nvPr/>
        </p:nvSpPr>
        <p:spPr>
          <a:xfrm>
            <a:off x="7230367" y="4602956"/>
            <a:ext cx="43901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6"/>
          <p:cNvSpPr/>
          <p:nvPr/>
        </p:nvSpPr>
        <p:spPr>
          <a:xfrm>
            <a:off x="571500" y="5122068"/>
            <a:ext cx="232603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6"/>
          <p:cNvSpPr/>
          <p:nvPr/>
        </p:nvSpPr>
        <p:spPr>
          <a:xfrm>
            <a:off x="2897534" y="5122068"/>
            <a:ext cx="433283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6"/>
          <p:cNvSpPr/>
          <p:nvPr/>
        </p:nvSpPr>
        <p:spPr>
          <a:xfrm>
            <a:off x="7230367" y="5122068"/>
            <a:ext cx="43901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6"/>
          <p:cNvSpPr txBox="1"/>
          <p:nvPr/>
        </p:nvSpPr>
        <p:spPr>
          <a:xfrm>
            <a:off x="571500" y="714375"/>
            <a:ext cx="116014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Distinción de Situaciones</a:t>
            </a:r>
            <a:endParaRPr/>
          </a:p>
        </p:txBody>
      </p:sp>
      <p:sp>
        <p:nvSpPr>
          <p:cNvPr id="28" name="Google Shape;228;p19"/>
          <p:cNvSpPr txBox="1"/>
          <p:nvPr/>
        </p:nvSpPr>
        <p:spPr>
          <a:xfrm>
            <a:off x="339953" y="6372225"/>
            <a:ext cx="284872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0" i="0" u="none" strike="noStrike" cap="none" dirty="0" smtClean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Departamento de Apoyo Institucional</a:t>
            </a:r>
            <a:endParaRPr lang="es-AR" sz="1600" dirty="0"/>
          </a:p>
        </p:txBody>
      </p:sp>
    </p:spTree>
    <p:extLst>
      <p:ext uri="{BB962C8B-B14F-4D97-AF65-F5344CB8AC3E}">
        <p14:creationId xmlns:p14="http://schemas.microsoft.com/office/powerpoint/2010/main" val="2507112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7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90" y="1289537"/>
            <a:ext cx="4444145" cy="490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7"/>
          <p:cNvSpPr txBox="1"/>
          <p:nvPr/>
        </p:nvSpPr>
        <p:spPr>
          <a:xfrm>
            <a:off x="823912" y="428625"/>
            <a:ext cx="12287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MODUS OPERANDI</a:t>
            </a:r>
            <a:endParaRPr/>
          </a:p>
        </p:txBody>
      </p:sp>
      <p:sp>
        <p:nvSpPr>
          <p:cNvPr id="181" name="Google Shape;181;p17"/>
          <p:cNvSpPr txBox="1"/>
          <p:nvPr/>
        </p:nvSpPr>
        <p:spPr>
          <a:xfrm>
            <a:off x="10010775" y="428625"/>
            <a:ext cx="16097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GROOMING ARGENTINA</a:t>
            </a: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571500" y="6372225"/>
            <a:ext cx="10001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Prevención Digital</a:t>
            </a:r>
            <a:endParaRPr/>
          </a:p>
        </p:txBody>
      </p:sp>
      <p:sp>
        <p:nvSpPr>
          <p:cNvPr id="183" name="Google Shape;183;p17"/>
          <p:cNvSpPr txBox="1"/>
          <p:nvPr/>
        </p:nvSpPr>
        <p:spPr>
          <a:xfrm>
            <a:off x="6850491" y="6372225"/>
            <a:ext cx="477001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75" b="0" i="0" u="none" strike="noStrike" cap="none" dirty="0" smtClean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El grooming nunca es culpa de la víctima; es una manipulación adulta sofisticada</a:t>
            </a:r>
            <a:endParaRPr lang="es-AR" dirty="0"/>
          </a:p>
        </p:txBody>
      </p:sp>
      <p:pic>
        <p:nvPicPr>
          <p:cNvPr id="184" name="Google Shape;184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47675"/>
            <a:ext cx="15716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7"/>
          <p:cNvSpPr txBox="1"/>
          <p:nvPr/>
        </p:nvSpPr>
        <p:spPr>
          <a:xfrm>
            <a:off x="1015786" y="1632676"/>
            <a:ext cx="507682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Creación de Perfiles Falsos:</a:t>
            </a:r>
            <a:r>
              <a:rPr lang="es-AR" sz="16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El adulto adopta una identidad ficticia en videojuegos (Roblox, Free Fire) o redes (Instagram, TikTok).</a:t>
            </a:r>
            <a:endParaRPr lang="es-AR" sz="1800" dirty="0"/>
          </a:p>
        </p:txBody>
      </p:sp>
      <p:sp>
        <p:nvSpPr>
          <p:cNvPr id="186" name="Google Shape;186;p17"/>
          <p:cNvSpPr txBox="1"/>
          <p:nvPr/>
        </p:nvSpPr>
        <p:spPr>
          <a:xfrm>
            <a:off x="1015786" y="3131362"/>
            <a:ext cx="507682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Fase de Fidelización:</a:t>
            </a:r>
            <a:r>
              <a:rPr lang="es-AR" sz="16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Ofrece recompensas virtuales, escucha y contención emocional para aislar al estudiante de su entorno.</a:t>
            </a:r>
            <a:endParaRPr lang="es-AR" sz="1800" dirty="0"/>
          </a:p>
        </p:txBody>
      </p:sp>
      <p:sp>
        <p:nvSpPr>
          <p:cNvPr id="187" name="Google Shape;187;p17"/>
          <p:cNvSpPr txBox="1"/>
          <p:nvPr/>
        </p:nvSpPr>
        <p:spPr>
          <a:xfrm>
            <a:off x="1015786" y="4632861"/>
            <a:ext cx="507682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Chantaje y Extorsión (Sextorsión):</a:t>
            </a:r>
            <a:r>
              <a:rPr lang="es-AR" sz="1600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Obtención del primer contenido íntimo para luego amenazar con difundirlo a su familia o escuela.</a:t>
            </a:r>
            <a:endParaRPr lang="es-AR" sz="1800" dirty="0"/>
          </a:p>
        </p:txBody>
      </p:sp>
      <p:pic>
        <p:nvPicPr>
          <p:cNvPr id="189" name="Google Shape;189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0783" y="1968192"/>
            <a:ext cx="312127" cy="366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0783" y="3481752"/>
            <a:ext cx="343129" cy="323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0068" y="4933546"/>
            <a:ext cx="273844" cy="26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7"/>
          <p:cNvSpPr txBox="1"/>
          <p:nvPr/>
        </p:nvSpPr>
        <p:spPr>
          <a:xfrm>
            <a:off x="571500" y="714375"/>
            <a:ext cx="116014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Características Específicas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38412"/>
            <a:ext cx="3530649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0749" y="2538412"/>
            <a:ext cx="3530649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89999" y="2538412"/>
            <a:ext cx="3530649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8"/>
          <p:cNvSpPr txBox="1"/>
          <p:nvPr/>
        </p:nvSpPr>
        <p:spPr>
          <a:xfrm>
            <a:off x="842962" y="428625"/>
            <a:ext cx="1681162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INDICADORES DE ALERTA</a:t>
            </a:r>
            <a:endParaRPr/>
          </a:p>
        </p:txBody>
      </p:sp>
      <p:sp>
        <p:nvSpPr>
          <p:cNvPr id="203" name="Google Shape;203;p18"/>
          <p:cNvSpPr txBox="1"/>
          <p:nvPr/>
        </p:nvSpPr>
        <p:spPr>
          <a:xfrm>
            <a:off x="9096375" y="428625"/>
            <a:ext cx="252412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MINISTERIO DE EDUCACIÓN DE JUJUY</a:t>
            </a:r>
            <a:endParaRPr/>
          </a:p>
        </p:txBody>
      </p:sp>
      <p:sp>
        <p:nvSpPr>
          <p:cNvPr id="204" name="Google Shape;204;p18"/>
          <p:cNvSpPr txBox="1"/>
          <p:nvPr/>
        </p:nvSpPr>
        <p:spPr>
          <a:xfrm>
            <a:off x="571500" y="6372225"/>
            <a:ext cx="15430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Rol de Observación Docente</a:t>
            </a:r>
            <a:endParaRPr/>
          </a:p>
        </p:txBody>
      </p:sp>
      <p:sp>
        <p:nvSpPr>
          <p:cNvPr id="205" name="Google Shape;205;p18"/>
          <p:cNvSpPr txBox="1"/>
          <p:nvPr/>
        </p:nvSpPr>
        <p:spPr>
          <a:xfrm>
            <a:off x="8210550" y="6372225"/>
            <a:ext cx="340995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La mirada atenta en el aula permite intervenir tempranamente</a:t>
            </a:r>
            <a:endParaRPr/>
          </a:p>
        </p:txBody>
      </p:sp>
      <p:pic>
        <p:nvPicPr>
          <p:cNvPr id="206" name="Google Shape;206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447675"/>
            <a:ext cx="17621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8"/>
          <p:cNvSpPr txBox="1"/>
          <p:nvPr/>
        </p:nvSpPr>
        <p:spPr>
          <a:xfrm>
            <a:off x="1356214" y="2955131"/>
            <a:ext cx="3167114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1" i="0" u="none" strike="noStrike" cap="none" dirty="0" smtClean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Cambios Conductuales</a:t>
            </a:r>
            <a:endParaRPr lang="es-AR" dirty="0"/>
          </a:p>
        </p:txBody>
      </p:sp>
      <p:sp>
        <p:nvSpPr>
          <p:cNvPr id="208" name="Google Shape;208;p18"/>
          <p:cNvSpPr txBox="1"/>
          <p:nvPr/>
        </p:nvSpPr>
        <p:spPr>
          <a:xfrm>
            <a:off x="828675" y="3396757"/>
            <a:ext cx="3016299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Ansiedad, irritabilidad o retraimiento extremo al usar dispositivos. Cambios repentinos de humor o alteraciones del sueño e hipervigilancia.</a:t>
            </a:r>
            <a:endParaRPr lang="es-AR" sz="1600" dirty="0"/>
          </a:p>
        </p:txBody>
      </p:sp>
      <p:sp>
        <p:nvSpPr>
          <p:cNvPr id="209" name="Google Shape;209;p18"/>
          <p:cNvSpPr txBox="1"/>
          <p:nvPr/>
        </p:nvSpPr>
        <p:spPr>
          <a:xfrm>
            <a:off x="5197524" y="2955131"/>
            <a:ext cx="3167114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1" i="0" u="none" strike="noStrike" cap="none" dirty="0" smtClean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Desempeño Escolar</a:t>
            </a:r>
            <a:endParaRPr lang="es-AR" dirty="0"/>
          </a:p>
        </p:txBody>
      </p:sp>
      <p:sp>
        <p:nvSpPr>
          <p:cNvPr id="210" name="Google Shape;210;p18"/>
          <p:cNvSpPr txBox="1"/>
          <p:nvPr/>
        </p:nvSpPr>
        <p:spPr>
          <a:xfrm>
            <a:off x="4587924" y="3396757"/>
            <a:ext cx="3016299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Descenso abrupto en las calificaciones, pérdida de interés en actividades habituales, aislamiento de su grupo de pares o ausentismo injustificado.</a:t>
            </a:r>
            <a:endParaRPr lang="es-AR" sz="1600" dirty="0"/>
          </a:p>
        </p:txBody>
      </p:sp>
      <p:sp>
        <p:nvSpPr>
          <p:cNvPr id="211" name="Google Shape;211;p18"/>
          <p:cNvSpPr txBox="1"/>
          <p:nvPr/>
        </p:nvSpPr>
        <p:spPr>
          <a:xfrm>
            <a:off x="8874713" y="2955131"/>
            <a:ext cx="3167114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500" b="1" i="0" u="none" strike="noStrike" cap="none" dirty="0" smtClean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Secretismo Digital</a:t>
            </a:r>
            <a:endParaRPr lang="es-AR" dirty="0"/>
          </a:p>
        </p:txBody>
      </p:sp>
      <p:sp>
        <p:nvSpPr>
          <p:cNvPr id="212" name="Google Shape;212;p18"/>
          <p:cNvSpPr txBox="1"/>
          <p:nvPr/>
        </p:nvSpPr>
        <p:spPr>
          <a:xfrm>
            <a:off x="8347174" y="3396757"/>
            <a:ext cx="3016299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Ocultamiento de pantallas ante la presencia de adultos, posesión de regalos o dinero sin origen justificado o múltiples perfiles creados.</a:t>
            </a:r>
            <a:endParaRPr lang="es-AR" sz="1600" dirty="0"/>
          </a:p>
        </p:txBody>
      </p:sp>
      <p:pic>
        <p:nvPicPr>
          <p:cNvPr id="213" name="Google Shape;213;p18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8675" y="2871787"/>
            <a:ext cx="3619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8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587924" y="2871787"/>
            <a:ext cx="45720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8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47174" y="2871787"/>
            <a:ext cx="22860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8"/>
          <p:cNvSpPr txBox="1"/>
          <p:nvPr/>
        </p:nvSpPr>
        <p:spPr>
          <a:xfrm>
            <a:off x="571500" y="714375"/>
            <a:ext cx="116014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Estrategias de Detección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892064"/>
            <a:ext cx="3314700" cy="1604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38649" y="1509899"/>
            <a:ext cx="3314700" cy="1820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05800" y="3892064"/>
            <a:ext cx="3314700" cy="1899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9"/>
          <p:cNvSpPr txBox="1"/>
          <p:nvPr/>
        </p:nvSpPr>
        <p:spPr>
          <a:xfrm>
            <a:off x="842962" y="428625"/>
            <a:ext cx="1966912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PROTOCOLO INSTITUCIONAL</a:t>
            </a:r>
            <a:endParaRPr/>
          </a:p>
        </p:txBody>
      </p:sp>
      <p:sp>
        <p:nvSpPr>
          <p:cNvPr id="227" name="Google Shape;227;p19"/>
          <p:cNvSpPr txBox="1"/>
          <p:nvPr/>
        </p:nvSpPr>
        <p:spPr>
          <a:xfrm>
            <a:off x="10215562" y="428625"/>
            <a:ext cx="1404937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RES. N° 7621-E-2025</a:t>
            </a:r>
            <a:endParaRPr/>
          </a:p>
        </p:txBody>
      </p:sp>
      <p:sp>
        <p:nvSpPr>
          <p:cNvPr id="228" name="Google Shape;228;p19"/>
          <p:cNvSpPr txBox="1"/>
          <p:nvPr/>
        </p:nvSpPr>
        <p:spPr>
          <a:xfrm>
            <a:off x="339953" y="6372225"/>
            <a:ext cx="284872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0" i="0" u="none" strike="noStrike" cap="none" dirty="0" smtClean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Departamento de Apoyo Institucional</a:t>
            </a:r>
            <a:endParaRPr lang="es-AR" sz="1600" dirty="0"/>
          </a:p>
        </p:txBody>
      </p:sp>
      <p:sp>
        <p:nvSpPr>
          <p:cNvPr id="229" name="Google Shape;229;p19"/>
          <p:cNvSpPr txBox="1"/>
          <p:nvPr/>
        </p:nvSpPr>
        <p:spPr>
          <a:xfrm>
            <a:off x="7753349" y="6372225"/>
            <a:ext cx="3867151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0" i="0" u="none" strike="noStrike" cap="none" dirty="0" smtClean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Pasos de actuación obligatoria para equipos directivos y docentes</a:t>
            </a:r>
            <a:endParaRPr lang="es-AR" sz="1600" dirty="0"/>
          </a:p>
        </p:txBody>
      </p:sp>
      <p:pic>
        <p:nvPicPr>
          <p:cNvPr id="230" name="Google Shape;230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447675"/>
            <a:ext cx="176212" cy="1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9"/>
          <p:cNvSpPr/>
          <p:nvPr/>
        </p:nvSpPr>
        <p:spPr>
          <a:xfrm>
            <a:off x="571500" y="3634889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9"/>
          <p:cNvSpPr txBox="1"/>
          <p:nvPr/>
        </p:nvSpPr>
        <p:spPr>
          <a:xfrm>
            <a:off x="698658" y="4092089"/>
            <a:ext cx="3060382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1. ANTES (Prevención)</a:t>
            </a:r>
            <a:endParaRPr/>
          </a:p>
        </p:txBody>
      </p:sp>
      <p:sp>
        <p:nvSpPr>
          <p:cNvPr id="233" name="Google Shape;233;p19"/>
          <p:cNvSpPr txBox="1"/>
          <p:nvPr/>
        </p:nvSpPr>
        <p:spPr>
          <a:xfrm>
            <a:off x="771525" y="4383701"/>
            <a:ext cx="2914650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Talleres de ciudadanía digital, ESI, diálogo preventivo y normas claras de convivencia digital escolar.</a:t>
            </a:r>
            <a:endParaRPr lang="es-AR" sz="1600" dirty="0"/>
          </a:p>
        </p:txBody>
      </p:sp>
      <p:sp>
        <p:nvSpPr>
          <p:cNvPr id="234" name="Google Shape;234;p19"/>
          <p:cNvSpPr txBox="1"/>
          <p:nvPr/>
        </p:nvSpPr>
        <p:spPr>
          <a:xfrm>
            <a:off x="4565808" y="1694355"/>
            <a:ext cx="3060382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2. DURANTE (</a:t>
            </a:r>
            <a:r>
              <a:rPr lang="en-US" sz="1500" b="1" i="0" u="none" strike="noStrike" cap="none" dirty="0" err="1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Intervención</a:t>
            </a:r>
            <a:r>
              <a:rPr lang="en-US" sz="1500" b="1" i="0" u="none" strike="noStrike" cap="none" dirty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endParaRPr dirty="0"/>
          </a:p>
        </p:txBody>
      </p:sp>
      <p:sp>
        <p:nvSpPr>
          <p:cNvPr id="235" name="Google Shape;235;p19"/>
          <p:cNvSpPr txBox="1"/>
          <p:nvPr/>
        </p:nvSpPr>
        <p:spPr>
          <a:xfrm>
            <a:off x="4638675" y="1974244"/>
            <a:ext cx="291465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Escucha empática y confidencial, sin revictimizar, labrar acta de situación compleja, resguardo de pruebas y comunicación a el DAI.</a:t>
            </a:r>
            <a:endParaRPr lang="es-AR" sz="1600" dirty="0"/>
          </a:p>
        </p:txBody>
      </p:sp>
      <p:sp>
        <p:nvSpPr>
          <p:cNvPr id="236" name="Google Shape;236;p19"/>
          <p:cNvSpPr txBox="1"/>
          <p:nvPr/>
        </p:nvSpPr>
        <p:spPr>
          <a:xfrm>
            <a:off x="8432958" y="4092089"/>
            <a:ext cx="3060382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3. DESPUÉS (Protección)</a:t>
            </a:r>
            <a:endParaRPr/>
          </a:p>
        </p:txBody>
      </p:sp>
      <p:sp>
        <p:nvSpPr>
          <p:cNvPr id="237" name="Google Shape;237;p19"/>
          <p:cNvSpPr txBox="1"/>
          <p:nvPr/>
        </p:nvSpPr>
        <p:spPr>
          <a:xfrm>
            <a:off x="8505825" y="4383701"/>
            <a:ext cx="291465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Denuncia ante el MPA, acompañamiento pedagógico, articulación interministerial y restauración de la convivencia.</a:t>
            </a:r>
            <a:endParaRPr lang="es-AR" sz="1600" dirty="0"/>
          </a:p>
        </p:txBody>
      </p:sp>
      <p:sp>
        <p:nvSpPr>
          <p:cNvPr id="238" name="Google Shape;238;p19"/>
          <p:cNvSpPr txBox="1"/>
          <p:nvPr/>
        </p:nvSpPr>
        <p:spPr>
          <a:xfrm>
            <a:off x="571500" y="714375"/>
            <a:ext cx="116014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Protocolo Res. N° 7621-E-2025</a:t>
            </a:r>
            <a:endParaRPr/>
          </a:p>
        </p:txBody>
      </p:sp>
      <p:sp>
        <p:nvSpPr>
          <p:cNvPr id="239" name="Google Shape;239;p19"/>
          <p:cNvSpPr/>
          <p:nvPr/>
        </p:nvSpPr>
        <p:spPr>
          <a:xfrm>
            <a:off x="2124075" y="3549164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050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9"/>
          <p:cNvSpPr/>
          <p:nvPr/>
        </p:nvSpPr>
        <p:spPr>
          <a:xfrm>
            <a:off x="5991225" y="3549164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050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9"/>
          <p:cNvSpPr/>
          <p:nvPr/>
        </p:nvSpPr>
        <p:spPr>
          <a:xfrm>
            <a:off x="9858375" y="3549164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050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967283"/>
            <a:ext cx="5429250" cy="1625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1250" y="1967283"/>
            <a:ext cx="5429250" cy="1625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933825"/>
            <a:ext cx="5429250" cy="1611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91250" y="3933825"/>
            <a:ext cx="5429250" cy="1611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6248400"/>
            <a:ext cx="110490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0"/>
          <p:cNvSpPr txBox="1"/>
          <p:nvPr/>
        </p:nvSpPr>
        <p:spPr>
          <a:xfrm>
            <a:off x="823912" y="428625"/>
            <a:ext cx="1781175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508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PRESERVACIÓN DE PRUEBA</a:t>
            </a:r>
            <a:endParaRPr/>
          </a:p>
        </p:txBody>
      </p:sp>
      <p:sp>
        <p:nvSpPr>
          <p:cNvPr id="253" name="Google Shape;253;p20"/>
          <p:cNvSpPr txBox="1"/>
          <p:nvPr/>
        </p:nvSpPr>
        <p:spPr>
          <a:xfrm>
            <a:off x="9870831" y="448854"/>
            <a:ext cx="1749669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75" dirty="0" smtClean="0">
                <a:solidFill>
                  <a:srgbClr val="005088"/>
                </a:solidFill>
                <a:latin typeface="Poppins SemiBold"/>
                <a:cs typeface="Poppins SemiBold"/>
                <a:sym typeface="Poppins SemiBold"/>
              </a:rPr>
              <a:t>MINISTERIO DE EDUCACIÓN</a:t>
            </a:r>
            <a:endParaRPr dirty="0"/>
          </a:p>
        </p:txBody>
      </p:sp>
      <p:sp>
        <p:nvSpPr>
          <p:cNvPr id="255" name="Google Shape;255;p20"/>
          <p:cNvSpPr txBox="1"/>
          <p:nvPr/>
        </p:nvSpPr>
        <p:spPr>
          <a:xfrm>
            <a:off x="7419975" y="6372225"/>
            <a:ext cx="42005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La prueba digital válida es indispensable para la investigación judicial del MPA</a:t>
            </a:r>
            <a:endParaRPr/>
          </a:p>
        </p:txBody>
      </p:sp>
      <p:pic>
        <p:nvPicPr>
          <p:cNvPr id="256" name="Google Shape;256;p2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447675"/>
            <a:ext cx="157162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1525" y="2061801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91275" y="2061801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1525" y="402834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91275" y="402834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0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95350" y="2185626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0"/>
          <p:cNvSpPr txBox="1"/>
          <p:nvPr/>
        </p:nvSpPr>
        <p:spPr>
          <a:xfrm>
            <a:off x="1381125" y="2167308"/>
            <a:ext cx="46405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 i="0" u="none" strike="noStrike" cap="none" dirty="0" smtClean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Capturas de Pantalla Integrales</a:t>
            </a:r>
            <a:endParaRPr lang="es-AR" sz="1800" dirty="0"/>
          </a:p>
        </p:txBody>
      </p:sp>
      <p:sp>
        <p:nvSpPr>
          <p:cNvPr id="263" name="Google Shape;263;p20"/>
          <p:cNvSpPr txBox="1"/>
          <p:nvPr/>
        </p:nvSpPr>
        <p:spPr>
          <a:xfrm>
            <a:off x="1381125" y="2481633"/>
            <a:ext cx="4419600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Capturar chats, números de teléfono, nombres de usuario, enlaces (</a:t>
            </a:r>
            <a:r>
              <a:rPr lang="es-AR" b="0" i="0" u="none" strike="noStrike" cap="none" dirty="0" err="1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URLs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y fecha/hora visible sin recortar la imagen.</a:t>
            </a:r>
            <a:endParaRPr lang="es-AR" sz="1800" dirty="0"/>
          </a:p>
        </p:txBody>
      </p:sp>
      <p:pic>
        <p:nvPicPr>
          <p:cNvPr id="264" name="Google Shape;264;p20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15100" y="2185626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0"/>
          <p:cNvSpPr txBox="1"/>
          <p:nvPr/>
        </p:nvSpPr>
        <p:spPr>
          <a:xfrm>
            <a:off x="7000875" y="2167308"/>
            <a:ext cx="46405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 i="0" u="none" strike="noStrike" cap="none" dirty="0" smtClean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No Borrar ni Bloquear Previamente</a:t>
            </a:r>
            <a:endParaRPr lang="es-AR" sz="1800" dirty="0"/>
          </a:p>
        </p:txBody>
      </p:sp>
      <p:sp>
        <p:nvSpPr>
          <p:cNvPr id="266" name="Google Shape;266;p20"/>
          <p:cNvSpPr txBox="1"/>
          <p:nvPr/>
        </p:nvSpPr>
        <p:spPr>
          <a:xfrm>
            <a:off x="7000875" y="2481633"/>
            <a:ext cx="4419600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Mantener las conversaciones e hilos intactos. No eliminar mensajes ni bloquear al agresor antes de congelar la evidencia.</a:t>
            </a:r>
            <a:endParaRPr lang="es-AR" sz="1800" dirty="0"/>
          </a:p>
        </p:txBody>
      </p:sp>
      <p:pic>
        <p:nvPicPr>
          <p:cNvPr id="267" name="Google Shape;267;p20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95350" y="4152168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0"/>
          <p:cNvSpPr txBox="1"/>
          <p:nvPr/>
        </p:nvSpPr>
        <p:spPr>
          <a:xfrm>
            <a:off x="1381125" y="4133850"/>
            <a:ext cx="46405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 i="0" u="none" strike="noStrike" cap="none" dirty="0" smtClean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Evitar la Re-difusión</a:t>
            </a:r>
            <a:endParaRPr lang="es-AR" sz="1800" dirty="0"/>
          </a:p>
        </p:txBody>
      </p:sp>
      <p:sp>
        <p:nvSpPr>
          <p:cNvPr id="269" name="Google Shape;269;p20"/>
          <p:cNvSpPr txBox="1"/>
          <p:nvPr/>
        </p:nvSpPr>
        <p:spPr>
          <a:xfrm>
            <a:off x="1381125" y="4448175"/>
            <a:ext cx="4419600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 re-enviar archivos o imágenes íntimas a otros dispositivos o grupos para evitar cometer delito y no revictimizar.</a:t>
            </a:r>
            <a:endParaRPr lang="es-AR" sz="1800" dirty="0"/>
          </a:p>
        </p:txBody>
      </p:sp>
      <p:pic>
        <p:nvPicPr>
          <p:cNvPr id="270" name="Google Shape;270;p20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500812" y="4152168"/>
            <a:ext cx="238125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0"/>
          <p:cNvSpPr txBox="1"/>
          <p:nvPr/>
        </p:nvSpPr>
        <p:spPr>
          <a:xfrm>
            <a:off x="7000875" y="4133850"/>
            <a:ext cx="46405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 i="0" u="none" strike="noStrike" cap="none" dirty="0" smtClean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Acta de </a:t>
            </a:r>
            <a:r>
              <a:rPr lang="es-AR" sz="1600" b="1" i="0" u="none" strike="noStrike" cap="none" dirty="0" smtClean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Situaciones Complejas</a:t>
            </a:r>
            <a:endParaRPr lang="es-AR" sz="1800" dirty="0"/>
          </a:p>
        </p:txBody>
      </p:sp>
      <p:sp>
        <p:nvSpPr>
          <p:cNvPr id="272" name="Google Shape;272;p20"/>
          <p:cNvSpPr txBox="1"/>
          <p:nvPr/>
        </p:nvSpPr>
        <p:spPr>
          <a:xfrm>
            <a:off x="7000875" y="4448175"/>
            <a:ext cx="44196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Documentar en el libro 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relato o hallazgo de forma objetiva, preservando la 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identidad </a:t>
            </a:r>
            <a:r>
              <a:rPr lang="es-AR" b="0" i="0" u="none" strike="noStrike" cap="none" dirty="0" smtClean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 la víctima.</a:t>
            </a:r>
            <a:endParaRPr lang="es-AR" sz="1800" dirty="0"/>
          </a:p>
        </p:txBody>
      </p:sp>
      <p:sp>
        <p:nvSpPr>
          <p:cNvPr id="273" name="Google Shape;273;p20"/>
          <p:cNvSpPr txBox="1"/>
          <p:nvPr/>
        </p:nvSpPr>
        <p:spPr>
          <a:xfrm>
            <a:off x="571500" y="714375"/>
            <a:ext cx="11601450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Resguardo de Evidencia Digital</a:t>
            </a:r>
            <a:endParaRPr/>
          </a:p>
        </p:txBody>
      </p:sp>
      <p:sp>
        <p:nvSpPr>
          <p:cNvPr id="30" name="Google Shape;228;p19"/>
          <p:cNvSpPr txBox="1"/>
          <p:nvPr/>
        </p:nvSpPr>
        <p:spPr>
          <a:xfrm>
            <a:off x="339953" y="6372225"/>
            <a:ext cx="284872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0" i="0" u="none" strike="noStrike" cap="none" dirty="0" smtClean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Departamento de Apoyo Institucional</a:t>
            </a:r>
            <a:endParaRPr lang="es-AR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1300</Words>
  <Application>Microsoft Office PowerPoint</Application>
  <PresentationFormat>Panorámica</PresentationFormat>
  <Paragraphs>148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Calibri</vt:lpstr>
      <vt:lpstr>Lato</vt:lpstr>
      <vt:lpstr>Poppins SemiBold</vt:lpstr>
      <vt:lpstr>Poppins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ELI</dc:creator>
  <cp:lastModifiedBy>WIN10</cp:lastModifiedBy>
  <cp:revision>22</cp:revision>
  <dcterms:modified xsi:type="dcterms:W3CDTF">2026-08-26T23:13:57Z</dcterms:modified>
</cp:coreProperties>
</file>